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Default Extension="wdp" ContentType="image/vnd.ms-photo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350" r:id="rId2"/>
    <p:sldId id="351" r:id="rId3"/>
    <p:sldId id="348" r:id="rId4"/>
    <p:sldId id="277" r:id="rId5"/>
    <p:sldId id="283" r:id="rId6"/>
    <p:sldId id="305" r:id="rId7"/>
    <p:sldId id="307" r:id="rId8"/>
    <p:sldId id="289" r:id="rId9"/>
    <p:sldId id="332" r:id="rId10"/>
    <p:sldId id="337" r:id="rId11"/>
    <p:sldId id="335" r:id="rId12"/>
    <p:sldId id="327" r:id="rId13"/>
    <p:sldId id="293" r:id="rId14"/>
    <p:sldId id="294" r:id="rId15"/>
    <p:sldId id="318" r:id="rId16"/>
    <p:sldId id="295" r:id="rId17"/>
    <p:sldId id="296" r:id="rId18"/>
    <p:sldId id="346" r:id="rId19"/>
    <p:sldId id="347" r:id="rId20"/>
    <p:sldId id="340" r:id="rId21"/>
    <p:sldId id="324" r:id="rId22"/>
    <p:sldId id="326" r:id="rId23"/>
    <p:sldId id="330" r:id="rId24"/>
    <p:sldId id="341" r:id="rId25"/>
    <p:sldId id="343" r:id="rId26"/>
    <p:sldId id="345" r:id="rId27"/>
    <p:sldId id="342" r:id="rId28"/>
  </p:sldIdLst>
  <p:sldSz cx="9144000" cy="6858000" type="screen4x3"/>
  <p:notesSz cx="6735763" cy="9866313"/>
  <p:defaultTextStyle>
    <a:defPPr>
      <a:defRPr lang="en-US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Arial" pitchFamily="34" charset="0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Arial" pitchFamily="34" charset="0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Arial" pitchFamily="34" charset="0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Arial" pitchFamily="34" charset="0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D3E2F9"/>
    <a:srgbClr val="000000"/>
    <a:srgbClr val="CC0000"/>
    <a:srgbClr val="52E26A"/>
    <a:srgbClr val="CBFDC7"/>
    <a:srgbClr val="ACE7FA"/>
    <a:srgbClr val="808080"/>
    <a:srgbClr val="D7D45D"/>
    <a:srgbClr val="FAFDC7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495" autoAdjust="0"/>
    <p:restoredTop sz="94240" autoAdjust="0"/>
  </p:normalViewPr>
  <p:slideViewPr>
    <p:cSldViewPr>
      <p:cViewPr>
        <p:scale>
          <a:sx n="100" d="100"/>
          <a:sy n="100" d="100"/>
        </p:scale>
        <p:origin x="-1224" y="-2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19619" cy="492842"/>
          </a:xfrm>
          <a:prstGeom prst="rect">
            <a:avLst/>
          </a:prstGeom>
        </p:spPr>
        <p:txBody>
          <a:bodyPr vert="horz" lIns="90883" tIns="45442" rIns="90883" bIns="45442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6145" y="1"/>
            <a:ext cx="2918042" cy="492842"/>
          </a:xfrm>
          <a:prstGeom prst="rect">
            <a:avLst/>
          </a:prstGeom>
        </p:spPr>
        <p:txBody>
          <a:bodyPr vert="horz" lIns="90883" tIns="45442" rIns="90883" bIns="45442" rtlCol="0"/>
          <a:lstStyle>
            <a:lvl1pPr algn="r">
              <a:defRPr sz="1200"/>
            </a:lvl1pPr>
          </a:lstStyle>
          <a:p>
            <a:fld id="{49B42967-9F6D-47D5-A179-DCEA9DCA0550}" type="datetimeFigureOut">
              <a:rPr lang="ko-KR" altLang="en-US" smtClean="0"/>
              <a:pPr/>
              <a:t>2011-08-17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1894"/>
            <a:ext cx="2919619" cy="492842"/>
          </a:xfrm>
          <a:prstGeom prst="rect">
            <a:avLst/>
          </a:prstGeom>
        </p:spPr>
        <p:txBody>
          <a:bodyPr vert="horz" lIns="90883" tIns="45442" rIns="90883" bIns="45442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6145" y="9371894"/>
            <a:ext cx="2918042" cy="492842"/>
          </a:xfrm>
          <a:prstGeom prst="rect">
            <a:avLst/>
          </a:prstGeom>
        </p:spPr>
        <p:txBody>
          <a:bodyPr vert="horz" lIns="90883" tIns="45442" rIns="90883" bIns="45442" rtlCol="0" anchor="b"/>
          <a:lstStyle>
            <a:lvl1pPr algn="r">
              <a:defRPr sz="1200"/>
            </a:lvl1pPr>
          </a:lstStyle>
          <a:p>
            <a:fld id="{5F73D8A5-56E8-4BE7-9F8F-6A5E7106F4A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99604236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19619" cy="492842"/>
          </a:xfrm>
          <a:prstGeom prst="rect">
            <a:avLst/>
          </a:prstGeom>
        </p:spPr>
        <p:txBody>
          <a:bodyPr vert="horz" lIns="90883" tIns="45442" rIns="90883" bIns="45442" rtlCol="0"/>
          <a:lstStyle>
            <a:lvl1pPr algn="l" latinLnBrk="0">
              <a:defRPr kumimoji="0"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6145" y="1"/>
            <a:ext cx="2918042" cy="492842"/>
          </a:xfrm>
          <a:prstGeom prst="rect">
            <a:avLst/>
          </a:prstGeom>
        </p:spPr>
        <p:txBody>
          <a:bodyPr vert="horz" lIns="90883" tIns="45442" rIns="90883" bIns="45442" rtlCol="0"/>
          <a:lstStyle>
            <a:lvl1pPr algn="r" latinLnBrk="0">
              <a:defRPr kumimoji="0"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fld id="{B0250410-3E5D-41C6-8DD0-1DBC554F12CB}" type="datetimeFigureOut">
              <a:rPr lang="ko-KR" altLang="en-US"/>
              <a:pPr>
                <a:defRPr/>
              </a:pPr>
              <a:t>2011-08-17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3950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883" tIns="45442" rIns="90883" bIns="45442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4365" y="4686738"/>
            <a:ext cx="5388609" cy="4440314"/>
          </a:xfrm>
          <a:prstGeom prst="rect">
            <a:avLst/>
          </a:prstGeom>
        </p:spPr>
        <p:txBody>
          <a:bodyPr vert="horz" lIns="90883" tIns="45442" rIns="90883" bIns="45442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  <a:endParaRPr lang="ko-KR" altLang="en-US" noProof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894"/>
            <a:ext cx="2919619" cy="492842"/>
          </a:xfrm>
          <a:prstGeom prst="rect">
            <a:avLst/>
          </a:prstGeom>
        </p:spPr>
        <p:txBody>
          <a:bodyPr vert="horz" lIns="90883" tIns="45442" rIns="90883" bIns="45442" rtlCol="0" anchor="b"/>
          <a:lstStyle>
            <a:lvl1pPr algn="l" latinLnBrk="0">
              <a:defRPr kumimoji="0"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6145" y="9371894"/>
            <a:ext cx="2918042" cy="492842"/>
          </a:xfrm>
          <a:prstGeom prst="rect">
            <a:avLst/>
          </a:prstGeom>
        </p:spPr>
        <p:txBody>
          <a:bodyPr vert="horz" lIns="90883" tIns="45442" rIns="90883" bIns="45442" rtlCol="0" anchor="b"/>
          <a:lstStyle>
            <a:lvl1pPr algn="r" latinLnBrk="0">
              <a:defRPr kumimoji="0"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fld id="{4FDD1B9B-0646-4AE1-9099-2613C3045B0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51230683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B6B417E-D98D-4F06-8DB6-2C3989449025}" type="slidenum">
              <a:rPr lang="ko-KR" altLang="en-US" smtClean="0"/>
              <a:pPr>
                <a:defRPr/>
              </a:pPr>
              <a:t>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8E60FD8-EF62-473D-8B54-5E05BE0B9A32}" type="slidenum">
              <a:rPr lang="ko-KR" altLang="en-US" smtClean="0"/>
              <a:pPr>
                <a:defRPr/>
              </a:pPr>
              <a:t>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3482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1CECE9E-488D-4081-BB31-B46A2FA6EEAE}" type="slidenum">
              <a:rPr lang="ko-KR" altLang="en-US" smtClean="0"/>
              <a:pPr>
                <a:defRPr/>
              </a:pPr>
              <a:t>5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3584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C1502969-1A4F-4053-BC17-9D16067F5615}" type="slidenum">
              <a:rPr lang="ko-KR" altLang="en-US" smtClean="0"/>
              <a:pPr>
                <a:defRPr/>
              </a:pPr>
              <a:t>6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37892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422321AE-7B21-4751-B62B-48E3E77B6672}" type="slidenum">
              <a:rPr lang="ko-KR" altLang="en-US" smtClean="0"/>
              <a:pPr>
                <a:defRPr/>
              </a:pPr>
              <a:t>7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4096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9673726B-936A-4868-9B51-E786B89BF45B}" type="slidenum">
              <a:rPr lang="ko-KR" altLang="en-US" smtClean="0"/>
              <a:pPr>
                <a:defRPr/>
              </a:pPr>
              <a:t>8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4B0A717-B299-443E-9D68-AD62879F55FE}" type="slidenum">
              <a:rPr lang="ko-KR" altLang="en-US" smtClean="0"/>
              <a:pPr>
                <a:defRPr/>
              </a:pPr>
              <a:t>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C4A1B25-D6DC-473D-9C70-ADF3E4369D1D}" type="slidenum">
              <a:rPr lang="ko-KR" altLang="en-US" smtClean="0"/>
              <a:pPr>
                <a:defRPr/>
              </a:pPr>
              <a:t>10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ko-KR" altLang="en-US" smtClean="0"/>
          </a:p>
        </p:txBody>
      </p:sp>
      <p:sp>
        <p:nvSpPr>
          <p:cNvPr id="31748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E432A497-4100-48D6-9D24-7D0A43083744}" type="slidenum">
              <a:rPr lang="ko-KR" altLang="en-US" smtClean="0"/>
              <a:pPr>
                <a:defRPr/>
              </a:pPr>
              <a:t>11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4915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919D451-6177-4262-9583-D76CE9C57049}" type="slidenum">
              <a:rPr kumimoji="1" lang="ko-KR" altLang="en-US" smtClean="0">
                <a:latin typeface="Arial" pitchFamily="34" charset="0"/>
                <a:ea typeface="굴림" pitchFamily="50" charset="-127"/>
              </a:rPr>
              <a:pPr/>
              <a:t>12</a:t>
            </a:fld>
            <a:endParaRPr kumimoji="1" lang="ko-KR" altLang="en-US" smtClean="0">
              <a:latin typeface="Arial" pitchFamily="34" charset="0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48132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EAEFAB56-1D0E-41B8-9D3F-4BAE59331AD6}" type="slidenum">
              <a:rPr lang="ko-KR" altLang="en-US" smtClean="0"/>
              <a:pPr>
                <a:defRPr/>
              </a:pPr>
              <a:t>13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4915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E73A79E2-901A-4E54-BDF3-3784189D4F41}" type="slidenum">
              <a:rPr lang="ko-KR" altLang="en-US" smtClean="0"/>
              <a:pPr>
                <a:defRPr/>
              </a:pPr>
              <a:t>14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018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E6BB540E-08DB-434A-B78E-D07C30DAC06C}" type="slidenum">
              <a:rPr lang="ko-KR" altLang="en-US" smtClean="0"/>
              <a:pPr>
                <a:defRPr/>
              </a:pPr>
              <a:t>15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5120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5D9FC9A4-B867-4CB6-897F-A7DE26E30448}" type="slidenum">
              <a:rPr lang="ko-KR" altLang="en-US" smtClean="0"/>
              <a:pPr>
                <a:defRPr/>
              </a:pPr>
              <a:t>16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52228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DA255FF7-6858-4C5E-9EBD-792FE3639718}" type="slidenum">
              <a:rPr lang="ko-KR" altLang="en-US" smtClean="0"/>
              <a:pPr>
                <a:defRPr/>
              </a:pPr>
              <a:t>17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52228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DA255FF7-6858-4C5E-9EBD-792FE3639718}" type="slidenum">
              <a:rPr lang="ko-KR" altLang="en-US" smtClean="0"/>
              <a:pPr>
                <a:defRPr/>
              </a:pPr>
              <a:t>18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52228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DA255FF7-6858-4C5E-9EBD-792FE3639718}" type="slidenum">
              <a:rPr lang="ko-KR" altLang="en-US" smtClean="0"/>
              <a:pPr>
                <a:defRPr/>
              </a:pPr>
              <a:t>19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5427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49BF8432-CA3C-44F2-BA03-0DE0B7E1B4F4}" type="slidenum">
              <a:rPr lang="ko-KR" altLang="en-US" smtClean="0"/>
              <a:pPr>
                <a:defRPr/>
              </a:pPr>
              <a:t>20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5530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73985162-C5F0-4894-A844-53F4A8DBEF6D}" type="slidenum">
              <a:rPr lang="ko-KR" altLang="en-US" smtClean="0"/>
              <a:pPr>
                <a:defRPr/>
              </a:pPr>
              <a:t>21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5939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1E22CDDF-1150-489B-B50F-777CEB513D6F}" type="slidenum">
              <a:rPr lang="ko-KR" altLang="en-US" smtClean="0"/>
              <a:pPr>
                <a:defRPr/>
              </a:pPr>
              <a:t>22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5939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AB6BEF6E-123C-4441-A432-21AA0E6C4227}" type="slidenum">
              <a:rPr lang="ko-KR" altLang="en-US" smtClean="0"/>
              <a:pPr>
                <a:defRPr/>
              </a:pPr>
              <a:t>23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5939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B680BA4E-9801-449C-B083-923D408B66ED}" type="slidenum">
              <a:rPr lang="ko-KR" altLang="en-US" smtClean="0"/>
              <a:pPr>
                <a:defRPr/>
              </a:pPr>
              <a:t>24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6D5890-E7D2-42B1-BCCB-9EEAE9CA9633}" type="slidenum">
              <a:rPr lang="ko-KR" altLang="en-US" smtClean="0"/>
              <a:pPr>
                <a:defRPr/>
              </a:pPr>
              <a:t>25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6D5890-E7D2-42B1-BCCB-9EEAE9CA9633}" type="slidenum">
              <a:rPr lang="ko-KR" altLang="en-US" smtClean="0"/>
              <a:pPr>
                <a:defRPr/>
              </a:pPr>
              <a:t>26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7050C7C-A3D0-495D-8942-7C4E74BF74E0}" type="slidenum">
              <a:rPr lang="ko-KR" altLang="en-US" smtClean="0"/>
              <a:pPr>
                <a:defRPr/>
              </a:pPr>
              <a:t>27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 bwMode="gray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4"/>
          <p:cNvSpPr txBox="1">
            <a:spLocks noChangeArrowheads="1"/>
          </p:cNvSpPr>
          <p:nvPr/>
        </p:nvSpPr>
        <p:spPr bwMode="gray">
          <a:xfrm>
            <a:off x="7467600" y="342900"/>
            <a:ext cx="1231900" cy="4572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굴림" charset="-127"/>
              </a:defRPr>
            </a:lvl9pPr>
          </a:lstStyle>
          <a:p>
            <a:pPr algn="r" eaLnBrk="1" latinLnBrk="0" hangingPunct="1">
              <a:defRPr/>
            </a:pPr>
            <a:r>
              <a:rPr kumimoji="0" lang="en-US" altLang="ko-KR" sz="2400" b="1" i="1" smtClean="0">
                <a:solidFill>
                  <a:schemeClr val="bg1"/>
                </a:solidFill>
                <a:latin typeface="Verdana" pitchFamily="34" charset="0"/>
              </a:rPr>
              <a:t>LOGO</a:t>
            </a:r>
          </a:p>
        </p:txBody>
      </p:sp>
      <p:sp>
        <p:nvSpPr>
          <p:cNvPr id="5" name="Line 23"/>
          <p:cNvSpPr>
            <a:spLocks noChangeShapeType="1"/>
          </p:cNvSpPr>
          <p:nvPr/>
        </p:nvSpPr>
        <p:spPr bwMode="auto">
          <a:xfrm>
            <a:off x="1066800" y="5562600"/>
            <a:ext cx="0" cy="457200"/>
          </a:xfrm>
          <a:prstGeom prst="line">
            <a:avLst/>
          </a:prstGeom>
          <a:noFill/>
          <a:ln w="9525">
            <a:solidFill>
              <a:srgbClr val="CC0000"/>
            </a:solidFill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6" name="Line 24"/>
          <p:cNvSpPr>
            <a:spLocks noChangeShapeType="1"/>
          </p:cNvSpPr>
          <p:nvPr/>
        </p:nvSpPr>
        <p:spPr bwMode="auto">
          <a:xfrm>
            <a:off x="1066800" y="6019800"/>
            <a:ext cx="7772400" cy="0"/>
          </a:xfrm>
          <a:prstGeom prst="line">
            <a:avLst/>
          </a:prstGeom>
          <a:noFill/>
          <a:ln w="9525">
            <a:solidFill>
              <a:srgbClr val="CC0000"/>
            </a:solidFill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7" name="Picture 25" descr="06_icon_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975" y="4724400"/>
            <a:ext cx="1317625" cy="131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05000" y="5372100"/>
            <a:ext cx="6934200" cy="5969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 altLang="ko-KR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876800" y="419100"/>
            <a:ext cx="2819400" cy="3048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1200" b="0">
                <a:solidFill>
                  <a:schemeClr val="bg1"/>
                </a:solidFill>
              </a:defRPr>
            </a:lvl1pPr>
          </a:lstStyle>
          <a:p>
            <a:r>
              <a:rPr lang="ko-KR" altLang="en-US" smtClean="0"/>
              <a:t>마스터 부제목 스타일 편집</a:t>
            </a:r>
            <a:endParaRPr lang="en-US" altLang="ko-KR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</p:spPr>
        <p:txBody>
          <a:bodyPr/>
          <a:lstStyle>
            <a:lvl1pPr algn="l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477000"/>
            <a:ext cx="2895600" cy="244475"/>
          </a:xfrm>
        </p:spPr>
        <p:txBody>
          <a:bodyPr/>
          <a:lstStyle>
            <a:lvl1pPr algn="ctr">
              <a:defRPr sz="1200" b="0" i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477000"/>
            <a:ext cx="2133600" cy="244475"/>
          </a:xfrm>
        </p:spPr>
        <p:txBody>
          <a:bodyPr/>
          <a:lstStyle>
            <a:lvl1pPr algn="ctr">
              <a:defRPr sz="1200">
                <a:latin typeface="Arial" charset="0"/>
              </a:defRPr>
            </a:lvl1pPr>
          </a:lstStyle>
          <a:p>
            <a:pPr>
              <a:defRPr/>
            </a:pPr>
            <a:fld id="{3BE0E550-2270-4C9E-8D6F-5A10B4AC9CA7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CF4462-A8ED-4FED-9D5B-709B65619D27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7645C4-A937-47CC-A284-2E4A74ED563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81000" y="1447800"/>
            <a:ext cx="4038600" cy="47164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0" y="1447800"/>
            <a:ext cx="4038600" cy="47164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217D7F-36B8-47DA-AA09-44D2956BC01B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297608-A8F2-4B3E-977E-ABDD6985D9B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C5C755-3F81-4669-A420-8A085DC22B20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A3692C-71D7-4081-9DDB-154B9FE47B5D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73936A-657D-47F1-A20F-E403D1500082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ko-KR" altLang="en-US" noProof="0" smtClean="0"/>
              <a:t>그림을 추가하려면 아이콘을 클릭하십시오</a:t>
            </a:r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D669FA-BED0-4422-8681-9D982A1FC530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026545-526D-4141-8FEA-106CAD6B2C46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53200" y="533400"/>
            <a:ext cx="2057400" cy="563086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81000" y="533400"/>
            <a:ext cx="6019800" cy="563086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FA6D63-C95A-461C-B2AA-71D2C35F89CB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52450" y="533400"/>
            <a:ext cx="6838950" cy="563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표 개체 틀 2"/>
          <p:cNvSpPr>
            <a:spLocks noGrp="1"/>
          </p:cNvSpPr>
          <p:nvPr>
            <p:ph type="tbl" idx="1"/>
          </p:nvPr>
        </p:nvSpPr>
        <p:spPr>
          <a:xfrm>
            <a:off x="381000" y="1447800"/>
            <a:ext cx="8229600" cy="4716463"/>
          </a:xfrm>
        </p:spPr>
        <p:txBody>
          <a:bodyPr/>
          <a:lstStyle/>
          <a:p>
            <a:pPr lvl="0"/>
            <a:r>
              <a:rPr lang="ko-KR" altLang="en-US" noProof="0" smtClean="0"/>
              <a:t>표를 추가하려면 아이콘을 클릭하십시오</a:t>
            </a:r>
            <a:endParaRPr lang="ko-KR" alt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B2BB03-81E2-44C4-AC9E-969972A42045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31"/>
          <p:cNvSpPr>
            <a:spLocks noChangeShapeType="1"/>
          </p:cNvSpPr>
          <p:nvPr/>
        </p:nvSpPr>
        <p:spPr bwMode="auto">
          <a:xfrm>
            <a:off x="8001000" y="838200"/>
            <a:ext cx="914400" cy="0"/>
          </a:xfrm>
          <a:prstGeom prst="line">
            <a:avLst/>
          </a:prstGeom>
          <a:noFill/>
          <a:ln w="9525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381000" y="1447800"/>
            <a:ext cx="8229600" cy="4716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altLang="ko-KR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5346700" y="6337300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latinLnBrk="0">
              <a:defRPr kumimoji="0" sz="1000" b="1">
                <a:solidFill>
                  <a:srgbClr val="808080"/>
                </a:solidFill>
                <a:latin typeface="+mn-lt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7175500" y="6172200"/>
            <a:ext cx="12954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latinLnBrk="0">
              <a:defRPr kumimoji="0" sz="2400" b="1" i="1">
                <a:solidFill>
                  <a:srgbClr val="CC0000"/>
                </a:solidFill>
                <a:latin typeface="+mn-lt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381000" y="6308725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latinLnBrk="0">
              <a:defRPr kumimoji="0" sz="1000">
                <a:latin typeface="+mn-lt"/>
                <a:ea typeface="굴림" pitchFamily="50" charset="-127"/>
              </a:defRPr>
            </a:lvl1pPr>
          </a:lstStyle>
          <a:p>
            <a:pPr>
              <a:defRPr/>
            </a:pPr>
            <a:fld id="{C1EE1328-7549-4370-8079-E39F2863D3C6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1031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552450" y="533400"/>
            <a:ext cx="6838950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  <a:endParaRPr lang="en-US" altLang="ko-KR" smtClean="0"/>
          </a:p>
        </p:txBody>
      </p:sp>
      <p:pic>
        <p:nvPicPr>
          <p:cNvPr id="1032" name="Picture 32" descr="06_icon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461250" y="533400"/>
            <a:ext cx="6159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  <p:sldLayoutId id="2147483763" r:id="rId12"/>
  </p:sldLayoutIdLst>
  <p:hf hdr="0" ftr="0" dt="0"/>
  <p:txStyles>
    <p:titleStyle>
      <a:lvl1pPr algn="r" rtl="0" eaLnBrk="0" fontAlgn="base" latinLnBrk="1" hangingPunct="0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+mj-lt"/>
          <a:ea typeface="+mj-ea"/>
          <a:cs typeface="+mj-cs"/>
        </a:defRPr>
      </a:lvl1pPr>
      <a:lvl2pPr algn="r" rtl="0" eaLnBrk="0" fontAlgn="base" latinLnBrk="1" hangingPunct="0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2pPr>
      <a:lvl3pPr algn="r" rtl="0" eaLnBrk="0" fontAlgn="base" latinLnBrk="1" hangingPunct="0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3pPr>
      <a:lvl4pPr algn="r" rtl="0" eaLnBrk="0" fontAlgn="base" latinLnBrk="1" hangingPunct="0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4pPr>
      <a:lvl5pPr algn="r" rtl="0" eaLnBrk="0" fontAlgn="base" latinLnBrk="1" hangingPunct="0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5pPr>
      <a:lvl6pPr marL="457200" algn="r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6pPr>
      <a:lvl7pPr marL="914400" algn="r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7pPr>
      <a:lvl8pPr marL="1371600" algn="r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8pPr>
      <a:lvl9pPr marL="1828800" algn="r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 b="1">
          <a:solidFill>
            <a:schemeClr val="hlink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wmf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wmf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8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2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 descr="국회그림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209674"/>
            <a:ext cx="9014751" cy="5648325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71406" y="1571612"/>
            <a:ext cx="8929718" cy="9286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3600" b="1" dirty="0" smtClean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복지재정과 복지정책</a:t>
            </a:r>
            <a:endParaRPr lang="ko-KR" altLang="en-US" sz="3600" b="1" dirty="0">
              <a:solidFill>
                <a:schemeClr val="accent1">
                  <a:lumMod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" name="Picture 7" descr="사진 01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4044482"/>
            <a:ext cx="1892652" cy="556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 bwMode="auto">
          <a:xfrm>
            <a:off x="7215206" y="357166"/>
            <a:ext cx="1928794" cy="928694"/>
          </a:xfrm>
          <a:prstGeom prst="rect">
            <a:avLst/>
          </a:prstGeom>
          <a:solidFill>
            <a:schemeClr val="bg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6" name="Picture 17" descr="NABO_Logo_Box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00958" y="0"/>
            <a:ext cx="1135450" cy="1285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28596" y="285728"/>
            <a:ext cx="17859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ko-KR" sz="1200" b="1" dirty="0" smtClean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2011</a:t>
            </a:r>
            <a:r>
              <a:rPr lang="ko-KR" altLang="en-US" sz="1200" b="1" dirty="0" smtClean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년 제</a:t>
            </a:r>
            <a:r>
              <a:rPr lang="en-US" altLang="ko-KR" sz="1200" b="1" dirty="0" smtClean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200" b="1" dirty="0" smtClean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회</a:t>
            </a:r>
            <a:endParaRPr lang="en-US" altLang="ko-KR" sz="1200" b="1" dirty="0" smtClean="0">
              <a:solidFill>
                <a:schemeClr val="accent1">
                  <a:lumMod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1200" b="1" dirty="0" smtClean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예산정책 지식포럼</a:t>
            </a:r>
            <a:endParaRPr lang="en-US" altLang="ko-KR" sz="1200" b="1" dirty="0" smtClean="0">
              <a:solidFill>
                <a:schemeClr val="accent1">
                  <a:lumMod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315208" y="2643182"/>
            <a:ext cx="2442114" cy="4542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altLang="ko-KR" b="1" dirty="0" smtClean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2011. 8. 19.</a:t>
            </a:r>
          </a:p>
        </p:txBody>
      </p:sp>
      <p:sp>
        <p:nvSpPr>
          <p:cNvPr id="17" name="직사각형 16"/>
          <p:cNvSpPr/>
          <p:nvPr/>
        </p:nvSpPr>
        <p:spPr bwMode="auto">
          <a:xfrm>
            <a:off x="-38100" y="0"/>
            <a:ext cx="252382" cy="4572008"/>
          </a:xfrm>
          <a:prstGeom prst="rect">
            <a:avLst/>
          </a:prstGeom>
          <a:solidFill>
            <a:schemeClr val="accent1">
              <a:lumMod val="50000"/>
            </a:schemeClr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직사각형 6"/>
          <p:cNvSpPr/>
          <p:nvPr/>
        </p:nvSpPr>
        <p:spPr>
          <a:xfrm>
            <a:off x="1763688" y="1916832"/>
            <a:ext cx="5616624" cy="417646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50000"/>
              </a:lnSpc>
              <a:defRPr/>
            </a:pPr>
            <a:r>
              <a:rPr lang="ko-KR" altLang="en-US" sz="2000" b="1" dirty="0" smtClean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2000" b="1" dirty="0" smtClean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  <a:sym typeface="Symbol"/>
              </a:rPr>
              <a:t> </a:t>
            </a:r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발 제   </a:t>
            </a:r>
            <a:r>
              <a:rPr lang="en-US" altLang="ko-KR" sz="2000" b="1" dirty="0" smtClean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	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000" b="1" dirty="0" smtClean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	</a:t>
            </a:r>
            <a:r>
              <a:rPr lang="ko-KR" altLang="en-US" sz="2000" b="1" dirty="0" smtClean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복지재정과 복지정책 </a:t>
            </a:r>
            <a:r>
              <a:rPr lang="en-US" altLang="ko-KR" sz="2000" b="1" dirty="0" smtClean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2000" b="1" dirty="0" smtClean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2000" b="1" dirty="0" smtClean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	</a:t>
            </a:r>
            <a:r>
              <a:rPr lang="ko-KR" altLang="en-US" sz="2000" b="1" dirty="0" smtClean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안종범</a:t>
            </a:r>
            <a:r>
              <a:rPr lang="en-US" altLang="ko-KR" sz="2000" dirty="0" smtClean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성균관대 경제학부 교수</a:t>
            </a:r>
            <a:endParaRPr lang="en-US" altLang="ko-KR" dirty="0" smtClean="0">
              <a:solidFill>
                <a:schemeClr val="accent1">
                  <a:lumMod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defRPr/>
            </a:pPr>
            <a:endParaRPr lang="en-US" altLang="ko-KR" sz="2000" dirty="0" smtClean="0">
              <a:solidFill>
                <a:schemeClr val="accent1">
                  <a:lumMod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2000" b="1" dirty="0" smtClean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  <a:sym typeface="Symbol"/>
              </a:rPr>
              <a:t> </a:t>
            </a:r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토론 </a:t>
            </a:r>
            <a:r>
              <a:rPr lang="ko-KR" altLang="en-US" sz="2000" dirty="0" smtClean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요지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별도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2000" dirty="0" smtClean="0">
              <a:solidFill>
                <a:schemeClr val="accent1">
                  <a:lumMod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2000" b="1" dirty="0" smtClean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	</a:t>
            </a:r>
            <a:r>
              <a:rPr lang="ko-KR" altLang="en-US" sz="2000" b="1" dirty="0" smtClean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윤석명 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한국보건사회연구원 연구위원</a:t>
            </a:r>
            <a:endParaRPr lang="en-US" altLang="ko-KR" sz="2000" dirty="0" smtClean="0">
              <a:solidFill>
                <a:schemeClr val="accent1">
                  <a:lumMod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2000" b="1" dirty="0" smtClean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	</a:t>
            </a:r>
            <a:r>
              <a:rPr lang="ko-KR" altLang="en-US" sz="2000" b="1" dirty="0" smtClean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박인화  </a:t>
            </a:r>
            <a:r>
              <a:rPr lang="ko-KR" altLang="en-US" dirty="0" err="1" smtClean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국회예산정책처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err="1" smtClean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예산분석심의관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 smtClean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endParaRPr lang="ko-KR" altLang="en-US" sz="2000" b="1" dirty="0">
              <a:solidFill>
                <a:schemeClr val="accent1">
                  <a:lumMod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539552" y="620688"/>
            <a:ext cx="6838950" cy="563563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포럼 순서</a:t>
            </a:r>
            <a:endParaRPr kumimoji="0" lang="en-US" altLang="ko-KR" sz="2400" b="1" i="0" u="none" strike="noStrike" kern="0" cap="none" spc="0" normalizeH="0" baseline="0" noProof="0" dirty="0" smtClean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3-main_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80528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339752" y="1916832"/>
            <a:ext cx="6006877" cy="596900"/>
          </a:xfrm>
        </p:spPr>
        <p:txBody>
          <a:bodyPr/>
          <a:lstStyle/>
          <a:p>
            <a:pPr algn="ctr" eaLnBrk="1" hangingPunct="1">
              <a:defRPr/>
            </a:pPr>
            <a:r>
              <a:rPr lang="ko-KR" altLang="en-US" sz="3600" b="0" dirty="0" smtClean="0">
                <a:solidFill>
                  <a:schemeClr val="tx1">
                    <a:lumMod val="50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복지재정과 복지정책</a:t>
            </a:r>
            <a:endParaRPr lang="en-US" altLang="ko-KR" sz="3600" b="0" dirty="0">
              <a:solidFill>
                <a:schemeClr val="tx1">
                  <a:lumMod val="50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076" name="Text Box 6"/>
          <p:cNvSpPr txBox="1">
            <a:spLocks noChangeArrowheads="1"/>
          </p:cNvSpPr>
          <p:nvPr/>
        </p:nvSpPr>
        <p:spPr bwMode="gray">
          <a:xfrm>
            <a:off x="4283968" y="4797152"/>
            <a:ext cx="309627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atinLnBrk="0"/>
            <a:r>
              <a:rPr kumimoji="0" lang="ko-KR" altLang="en-US" sz="2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안 종 범</a:t>
            </a:r>
            <a:endParaRPr kumimoji="0" lang="en-US" altLang="ko-KR" sz="2400" dirty="0" smtClean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 latinLnBrk="0"/>
            <a:endParaRPr kumimoji="0" lang="en-US" altLang="ko-KR" sz="20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 latinLnBrk="0"/>
            <a:r>
              <a:rPr kumimoji="0" lang="en-US" altLang="ko-KR" sz="20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kumimoji="0" lang="ko-KR" altLang="en-US" sz="20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성균관대학교 경제학부</a:t>
            </a:r>
            <a:r>
              <a:rPr kumimoji="0" lang="en-US" altLang="ko-KR" sz="20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</p:txBody>
      </p:sp>
      <p:sp>
        <p:nvSpPr>
          <p:cNvPr id="3077" name="부제목 7"/>
          <p:cNvSpPr>
            <a:spLocks noGrp="1"/>
          </p:cNvSpPr>
          <p:nvPr>
            <p:ph type="subTitle" idx="1"/>
          </p:nvPr>
        </p:nvSpPr>
        <p:spPr>
          <a:xfrm>
            <a:off x="539552" y="620688"/>
            <a:ext cx="3813178" cy="359370"/>
          </a:xfrm>
        </p:spPr>
        <p:txBody>
          <a:bodyPr/>
          <a:lstStyle/>
          <a:p>
            <a:pPr algn="l" eaLnBrk="1" hangingPunct="1"/>
            <a:r>
              <a:rPr lang="ko-KR" altLang="en-US" sz="1800" dirty="0" err="1" smtClean="0">
                <a:solidFill>
                  <a:schemeClr val="accent1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국회예산정책처</a:t>
            </a:r>
            <a:r>
              <a:rPr lang="ko-KR" altLang="en-US" sz="1800" dirty="0" smtClean="0">
                <a:solidFill>
                  <a:schemeClr val="accent1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 </a:t>
            </a:r>
            <a:endParaRPr lang="en-US" altLang="ko-KR" sz="1800" dirty="0" smtClean="0">
              <a:solidFill>
                <a:schemeClr val="accent1">
                  <a:lumMod val="75000"/>
                </a:schemeClr>
              </a:solidFill>
              <a:latin typeface="HY헤드라인M" pitchFamily="18" charset="-127"/>
              <a:ea typeface="HY헤드라인M" pitchFamily="18" charset="-127"/>
              <a:cs typeface="+mj-cs"/>
            </a:endParaRPr>
          </a:p>
          <a:p>
            <a:pPr algn="l" eaLnBrk="1" hangingPunct="1"/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제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2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회 예산정책 지식포럼 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  <a:latin typeface="HY헤드라인M" pitchFamily="18" charset="-127"/>
              <a:ea typeface="HY헤드라인M" pitchFamily="18" charset="-127"/>
              <a:cs typeface="+mj-cs"/>
            </a:endParaRPr>
          </a:p>
          <a:p>
            <a:pPr algn="l" eaLnBrk="1" hangingPunct="1"/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  <a:cs typeface="+mj-cs"/>
              </a:rPr>
              <a:t> </a:t>
            </a:r>
            <a:endParaRPr lang="ko-KR" altLang="en-US" sz="1600" dirty="0">
              <a:solidFill>
                <a:schemeClr val="accent1">
                  <a:lumMod val="75000"/>
                </a:schemeClr>
              </a:solidFill>
              <a:latin typeface="HY헤드라인M" pitchFamily="18" charset="-127"/>
              <a:ea typeface="HY헤드라인M" pitchFamily="18" charset="-127"/>
              <a:cs typeface="+mj-cs"/>
            </a:endParaRPr>
          </a:p>
        </p:txBody>
      </p:sp>
      <p:pic>
        <p:nvPicPr>
          <p:cNvPr id="3078" name="그림 4" descr="로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6021388"/>
            <a:ext cx="719312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직사각형 1"/>
          <p:cNvSpPr/>
          <p:nvPr/>
        </p:nvSpPr>
        <p:spPr>
          <a:xfrm>
            <a:off x="4283968" y="3212976"/>
            <a:ext cx="41993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000" b="1" dirty="0" smtClean="0">
                <a:latin typeface="맑은 고딕" pitchFamily="50" charset="-127"/>
                <a:ea typeface="맑은 고딕" pitchFamily="50" charset="-127"/>
              </a:rPr>
              <a:t>2011. 8. 19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금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)  </a:t>
            </a:r>
            <a:endParaRPr lang="en-US" altLang="ko-KR" sz="2000" b="1" dirty="0" smtClean="0"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1000" b="1" dirty="0" smtClean="0"/>
          </a:p>
          <a:p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16:00~17:30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국회의정관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105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호 </a:t>
            </a:r>
            <a:endParaRPr lang="ko-KR" altLang="en-US" sz="1600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ko-KR" dirty="0" smtClean="0">
                <a:ea typeface="굴림" pitchFamily="50" charset="-127"/>
              </a:rPr>
              <a:t>Contents</a:t>
            </a:r>
            <a:endParaRPr lang="en-US" altLang="ko-KR" dirty="0" smtClean="0">
              <a:solidFill>
                <a:schemeClr val="accent1"/>
              </a:solidFill>
              <a:ea typeface="굴림" pitchFamily="50" charset="-127"/>
            </a:endParaRPr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atinLnBrk="0"/>
            <a:endParaRPr kumimoji="0" lang="ko-KR" altLang="ko-KR"/>
          </a:p>
        </p:txBody>
      </p:sp>
      <p:grpSp>
        <p:nvGrpSpPr>
          <p:cNvPr id="4100" name="Group 46"/>
          <p:cNvGrpSpPr>
            <a:grpSpLocks/>
          </p:cNvGrpSpPr>
          <p:nvPr/>
        </p:nvGrpSpPr>
        <p:grpSpPr bwMode="auto">
          <a:xfrm>
            <a:off x="2133600" y="1773238"/>
            <a:ext cx="4724400" cy="685800"/>
            <a:chOff x="1296" y="1824"/>
            <a:chExt cx="2976" cy="432"/>
          </a:xfrm>
        </p:grpSpPr>
        <p:sp>
          <p:nvSpPr>
            <p:cNvPr id="87087" name="AutoShape 47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accent2"/>
                </a:gs>
                <a:gs pos="50000">
                  <a:schemeClr val="accent2">
                    <a:gamma/>
                    <a:tint val="21176"/>
                    <a:invGamma/>
                  </a:schemeClr>
                </a:gs>
                <a:gs pos="100000">
                  <a:schemeClr val="accent2"/>
                </a:gs>
              </a:gsLst>
              <a:lin ang="5400000" scaled="1"/>
            </a:gra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latinLnBrk="0">
                <a:defRPr/>
              </a:pPr>
              <a:endParaRPr kumimoji="0" lang="ko-KR" altLang="en-US">
                <a:latin typeface="Arial" charset="0"/>
                <a:ea typeface="굴림" charset="-127"/>
              </a:endParaRPr>
            </a:p>
          </p:txBody>
        </p:sp>
        <p:sp>
          <p:nvSpPr>
            <p:cNvPr id="4122" name="AutoShape 48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chemeClr val="accent2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latinLnBrk="0"/>
              <a:endParaRPr kumimoji="0" lang="ko-KR" altLang="en-US"/>
            </a:p>
          </p:txBody>
        </p:sp>
        <p:sp>
          <p:nvSpPr>
            <p:cNvPr id="4123" name="Text Box 49"/>
            <p:cNvSpPr txBox="1">
              <a:spLocks noChangeArrowheads="1"/>
            </p:cNvSpPr>
            <p:nvPr/>
          </p:nvSpPr>
          <p:spPr bwMode="gray">
            <a:xfrm>
              <a:off x="1680" y="1934"/>
              <a:ext cx="1333" cy="2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0" latinLnBrk="0" hangingPunct="0"/>
              <a:r>
                <a:rPr kumimoji="0" lang="ko-KR" altLang="en-US" b="1" dirty="0">
                  <a:solidFill>
                    <a:srgbClr val="000000"/>
                  </a:solidFill>
                  <a:latin typeface="HY헤드라인M" pitchFamily="18" charset="-127"/>
                  <a:ea typeface="HY헤드라인M" pitchFamily="18" charset="-127"/>
                </a:rPr>
                <a:t>복지환경의 변화 </a:t>
              </a:r>
              <a:endParaRPr kumimoji="0" lang="en-US" altLang="ko-KR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4124" name="Text Box 50"/>
            <p:cNvSpPr txBox="1">
              <a:spLocks noChangeArrowheads="1"/>
            </p:cNvSpPr>
            <p:nvPr/>
          </p:nvSpPr>
          <p:spPr bwMode="gray">
            <a:xfrm>
              <a:off x="1420" y="1886"/>
              <a:ext cx="170" cy="2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/>
              <a:r>
                <a:rPr kumimoji="0" lang="en-US" altLang="ko-KR" sz="2400">
                  <a:solidFill>
                    <a:schemeClr val="bg1"/>
                  </a:solidFill>
                </a:rPr>
                <a:t>I</a:t>
              </a:r>
            </a:p>
          </p:txBody>
        </p:sp>
      </p:grpSp>
      <p:grpSp>
        <p:nvGrpSpPr>
          <p:cNvPr id="4101" name="Group 51"/>
          <p:cNvGrpSpPr>
            <a:grpSpLocks/>
          </p:cNvGrpSpPr>
          <p:nvPr/>
        </p:nvGrpSpPr>
        <p:grpSpPr bwMode="auto">
          <a:xfrm>
            <a:off x="2133600" y="2611438"/>
            <a:ext cx="4724400" cy="685800"/>
            <a:chOff x="1296" y="1824"/>
            <a:chExt cx="2976" cy="432"/>
          </a:xfrm>
        </p:grpSpPr>
        <p:sp>
          <p:nvSpPr>
            <p:cNvPr id="87092" name="AutoShape 52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21176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latinLnBrk="0">
                <a:defRPr/>
              </a:pPr>
              <a:endParaRPr kumimoji="0" lang="ko-KR" altLang="en-US">
                <a:latin typeface="Arial" charset="0"/>
                <a:ea typeface="굴림" charset="-127"/>
              </a:endParaRPr>
            </a:p>
          </p:txBody>
        </p:sp>
        <p:sp>
          <p:nvSpPr>
            <p:cNvPr id="4118" name="AutoShape 53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chemeClr val="accent1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latinLnBrk="0"/>
              <a:endParaRPr kumimoji="0" lang="ko-KR" altLang="en-US"/>
            </a:p>
          </p:txBody>
        </p:sp>
        <p:sp>
          <p:nvSpPr>
            <p:cNvPr id="4119" name="Text Box 54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23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latinLnBrk="0" hangingPunct="0"/>
              <a:endParaRPr kumimoji="0" lang="en-US" altLang="ko-KR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4120" name="Text Box 55"/>
            <p:cNvSpPr txBox="1">
              <a:spLocks noChangeArrowheads="1"/>
            </p:cNvSpPr>
            <p:nvPr/>
          </p:nvSpPr>
          <p:spPr bwMode="gray">
            <a:xfrm>
              <a:off x="1393" y="1886"/>
              <a:ext cx="223" cy="2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/>
              <a:r>
                <a:rPr kumimoji="0" lang="en-US" altLang="ko-KR" sz="2400">
                  <a:solidFill>
                    <a:schemeClr val="bg1"/>
                  </a:solidFill>
                </a:rPr>
                <a:t>II</a:t>
              </a:r>
            </a:p>
          </p:txBody>
        </p:sp>
      </p:grpSp>
      <p:grpSp>
        <p:nvGrpSpPr>
          <p:cNvPr id="4102" name="Group 56"/>
          <p:cNvGrpSpPr>
            <a:grpSpLocks/>
          </p:cNvGrpSpPr>
          <p:nvPr/>
        </p:nvGrpSpPr>
        <p:grpSpPr bwMode="auto">
          <a:xfrm>
            <a:off x="2095500" y="3459164"/>
            <a:ext cx="4724400" cy="685800"/>
            <a:chOff x="1296" y="1824"/>
            <a:chExt cx="2976" cy="432"/>
          </a:xfrm>
        </p:grpSpPr>
        <p:sp>
          <p:nvSpPr>
            <p:cNvPr id="87097" name="AutoShape 57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tx2"/>
                </a:gs>
                <a:gs pos="50000">
                  <a:schemeClr val="tx2">
                    <a:gamma/>
                    <a:tint val="21176"/>
                    <a:invGamma/>
                  </a:schemeClr>
                </a:gs>
                <a:gs pos="100000">
                  <a:schemeClr val="tx2"/>
                </a:gs>
              </a:gsLst>
              <a:lin ang="5400000" scaled="1"/>
            </a:gra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latinLnBrk="0">
                <a:defRPr/>
              </a:pPr>
              <a:endParaRPr kumimoji="0" lang="ko-KR" altLang="en-US">
                <a:latin typeface="Arial" charset="0"/>
                <a:ea typeface="굴림" charset="-127"/>
              </a:endParaRPr>
            </a:p>
          </p:txBody>
        </p:sp>
        <p:sp>
          <p:nvSpPr>
            <p:cNvPr id="4114" name="AutoShape 58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chemeClr val="tx2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latinLnBrk="0"/>
              <a:endParaRPr kumimoji="0" lang="ko-KR" altLang="en-US"/>
            </a:p>
          </p:txBody>
        </p:sp>
        <p:sp>
          <p:nvSpPr>
            <p:cNvPr id="4115" name="Text Box 59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2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latinLnBrk="0" hangingPunct="0"/>
              <a:endParaRPr kumimoji="0" lang="en-US" altLang="ko-KR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4116" name="Text Box 60"/>
            <p:cNvSpPr txBox="1">
              <a:spLocks noChangeArrowheads="1"/>
            </p:cNvSpPr>
            <p:nvPr/>
          </p:nvSpPr>
          <p:spPr bwMode="gray">
            <a:xfrm>
              <a:off x="1373" y="1894"/>
              <a:ext cx="277" cy="2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/>
              <a:r>
                <a:rPr kumimoji="0" lang="en-US" altLang="ko-KR" sz="2400" dirty="0">
                  <a:solidFill>
                    <a:schemeClr val="bg1"/>
                  </a:solidFill>
                </a:rPr>
                <a:t>III</a:t>
              </a:r>
            </a:p>
          </p:txBody>
        </p:sp>
      </p:grpSp>
      <p:grpSp>
        <p:nvGrpSpPr>
          <p:cNvPr id="4103" name="Group 61"/>
          <p:cNvGrpSpPr>
            <a:grpSpLocks/>
          </p:cNvGrpSpPr>
          <p:nvPr/>
        </p:nvGrpSpPr>
        <p:grpSpPr bwMode="auto">
          <a:xfrm>
            <a:off x="2133601" y="4293096"/>
            <a:ext cx="4686300" cy="685800"/>
            <a:chOff x="1296" y="1824"/>
            <a:chExt cx="2976" cy="432"/>
          </a:xfrm>
        </p:grpSpPr>
        <p:sp>
          <p:nvSpPr>
            <p:cNvPr id="87102" name="AutoShape 62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folHlink"/>
                </a:gs>
                <a:gs pos="50000">
                  <a:schemeClr val="folHlink">
                    <a:gamma/>
                    <a:tint val="21176"/>
                    <a:invGamma/>
                  </a:schemeClr>
                </a:gs>
                <a:gs pos="100000">
                  <a:schemeClr val="folHlink"/>
                </a:gs>
              </a:gsLst>
              <a:lin ang="5400000" scaled="1"/>
            </a:gra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latinLnBrk="0">
                <a:defRPr/>
              </a:pPr>
              <a:endParaRPr kumimoji="0" lang="ko-KR" altLang="en-US">
                <a:latin typeface="Arial" charset="0"/>
                <a:ea typeface="굴림" charset="-127"/>
              </a:endParaRPr>
            </a:p>
          </p:txBody>
        </p:sp>
        <p:sp>
          <p:nvSpPr>
            <p:cNvPr id="4110" name="AutoShape 63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chemeClr val="folHlink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latinLnBrk="0"/>
              <a:endParaRPr kumimoji="0" lang="ko-KR" altLang="en-US"/>
            </a:p>
          </p:txBody>
        </p:sp>
        <p:sp>
          <p:nvSpPr>
            <p:cNvPr id="4112" name="Text Box 65"/>
            <p:cNvSpPr txBox="1">
              <a:spLocks noChangeArrowheads="1"/>
            </p:cNvSpPr>
            <p:nvPr/>
          </p:nvSpPr>
          <p:spPr bwMode="gray">
            <a:xfrm>
              <a:off x="1355" y="1886"/>
              <a:ext cx="299" cy="2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/>
              <a:r>
                <a:rPr kumimoji="0" lang="en-US" altLang="ko-KR" sz="2400">
                  <a:solidFill>
                    <a:schemeClr val="bg1"/>
                  </a:solidFill>
                </a:rPr>
                <a:t>IV</a:t>
              </a:r>
            </a:p>
          </p:txBody>
        </p:sp>
      </p:grpSp>
      <p:sp>
        <p:nvSpPr>
          <p:cNvPr id="27" name="AutoShape 52"/>
          <p:cNvSpPr>
            <a:spLocks noChangeArrowheads="1"/>
          </p:cNvSpPr>
          <p:nvPr/>
        </p:nvSpPr>
        <p:spPr bwMode="gray">
          <a:xfrm>
            <a:off x="2601913" y="5175745"/>
            <a:ext cx="4217988" cy="457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21176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12700" algn="ctr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latinLnBrk="0">
              <a:defRPr/>
            </a:pPr>
            <a:endParaRPr kumimoji="0" lang="en-US" altLang="ko-KR" b="1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 latinLnBrk="0">
              <a:defRPr/>
            </a:pPr>
            <a:r>
              <a:rPr kumimoji="0" lang="en-US" altLang="ko-KR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en-US" altLang="ko-KR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kumimoji="0" lang="ko-KR" altLang="en-US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결론 </a:t>
            </a:r>
            <a:r>
              <a:rPr kumimoji="0" lang="en-US" altLang="ko-KR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kumimoji="0" lang="ko-KR" altLang="en-US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바른 정책과 신뢰</a:t>
            </a:r>
            <a:r>
              <a:rPr kumimoji="0" lang="en-US" altLang="ko-KR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endParaRPr kumimoji="0" lang="en-US" altLang="ko-KR" b="1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ctr" latinLnBrk="0">
              <a:defRPr/>
            </a:pPr>
            <a:endParaRPr kumimoji="0" lang="ko-KR" altLang="en-US" dirty="0">
              <a:latin typeface="Arial" charset="0"/>
              <a:ea typeface="굴림" charset="-127"/>
            </a:endParaRPr>
          </a:p>
        </p:txBody>
      </p:sp>
      <p:sp>
        <p:nvSpPr>
          <p:cNvPr id="4106" name="AutoShape 53"/>
          <p:cNvSpPr>
            <a:spLocks noChangeArrowheads="1"/>
          </p:cNvSpPr>
          <p:nvPr/>
        </p:nvSpPr>
        <p:spPr bwMode="gray">
          <a:xfrm>
            <a:off x="2124075" y="5086845"/>
            <a:ext cx="685800" cy="685800"/>
          </a:xfrm>
          <a:prstGeom prst="diamond">
            <a:avLst/>
          </a:prstGeom>
          <a:solidFill>
            <a:schemeClr val="accent1"/>
          </a:solidFill>
          <a:ln w="25400" algn="ctr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latinLnBrk="0"/>
            <a:endParaRPr kumimoji="0" lang="ko-KR" altLang="en-US"/>
          </a:p>
        </p:txBody>
      </p:sp>
      <p:sp>
        <p:nvSpPr>
          <p:cNvPr id="4107" name="Text Box 54"/>
          <p:cNvSpPr txBox="1">
            <a:spLocks noChangeArrowheads="1"/>
          </p:cNvSpPr>
          <p:nvPr/>
        </p:nvSpPr>
        <p:spPr bwMode="gray">
          <a:xfrm>
            <a:off x="2798763" y="4453432"/>
            <a:ext cx="2060575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latinLnBrk="0" hangingPunct="0"/>
            <a:r>
              <a:rPr kumimoji="0" lang="ko-KR" altLang="en-US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복지정책의 과제</a:t>
            </a:r>
            <a:endParaRPr kumimoji="0" lang="en-US" altLang="ko-KR" b="1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108" name="Text Box 55"/>
          <p:cNvSpPr txBox="1">
            <a:spLocks noChangeArrowheads="1"/>
          </p:cNvSpPr>
          <p:nvPr/>
        </p:nvSpPr>
        <p:spPr bwMode="gray">
          <a:xfrm>
            <a:off x="2260600" y="5185270"/>
            <a:ext cx="390525" cy="4619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latinLnBrk="0" hangingPunct="0"/>
            <a:r>
              <a:rPr kumimoji="0" lang="en-US" altLang="ko-KR" sz="2400">
                <a:solidFill>
                  <a:schemeClr val="bg1"/>
                </a:solidFill>
              </a:rPr>
              <a:t>V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2860512" y="2756178"/>
            <a:ext cx="2143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latinLnBrk="0" hangingPunct="0"/>
            <a:r>
              <a:rPr kumimoji="0" lang="ko-KR" altLang="en-US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복지정책의 문제점 </a:t>
            </a:r>
            <a:endParaRPr kumimoji="0" lang="en-US" altLang="ko-KR" b="1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2884846" y="3613666"/>
            <a:ext cx="34996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latinLnBrk="0" hangingPunct="0"/>
            <a:r>
              <a:rPr kumimoji="0" lang="ko-KR" altLang="en-US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복지정책의 방향과 재원조달대책</a:t>
            </a:r>
            <a:endParaRPr kumimoji="0" lang="en-US" altLang="ko-KR" b="1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419088" cy="244475"/>
          </a:xfrm>
        </p:spPr>
        <p:txBody>
          <a:bodyPr/>
          <a:lstStyle/>
          <a:p>
            <a:pPr algn="r">
              <a:defRPr/>
            </a:pPr>
            <a:fld id="{616FEFE5-D852-49C5-AFAB-7E5B5F4A8F0F}" type="slidenum">
              <a:rPr lang="en-US" altLang="ko-KR" smtClean="0"/>
              <a:pPr algn="r">
                <a:defRPr/>
              </a:pPr>
              <a:t>4</a:t>
            </a:fld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ko-KR" smtClean="0">
                <a:latin typeface="HY헤드라인M" pitchFamily="18" charset="-127"/>
                <a:ea typeface="HY헤드라인M" pitchFamily="18" charset="-127"/>
              </a:rPr>
              <a:t>I. </a:t>
            </a:r>
            <a:r>
              <a:rPr lang="ko-KR" altLang="en-US" smtClean="0">
                <a:latin typeface="HY헤드라인M" pitchFamily="18" charset="-127"/>
                <a:ea typeface="HY헤드라인M" pitchFamily="18" charset="-127"/>
              </a:rPr>
              <a:t>복지환경의 변화</a:t>
            </a:r>
            <a:endParaRPr lang="en-US" altLang="ko-KR" smtClean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2" name="Group 208"/>
          <p:cNvGrpSpPr>
            <a:grpSpLocks/>
          </p:cNvGrpSpPr>
          <p:nvPr/>
        </p:nvGrpSpPr>
        <p:grpSpPr bwMode="auto">
          <a:xfrm>
            <a:off x="584200" y="1412875"/>
            <a:ext cx="4779963" cy="481013"/>
            <a:chOff x="100" y="489"/>
            <a:chExt cx="3011" cy="303"/>
          </a:xfrm>
        </p:grpSpPr>
        <p:grpSp>
          <p:nvGrpSpPr>
            <p:cNvPr id="5135" name="Group 205"/>
            <p:cNvGrpSpPr>
              <a:grpSpLocks/>
            </p:cNvGrpSpPr>
            <p:nvPr/>
          </p:nvGrpSpPr>
          <p:grpSpPr bwMode="auto">
            <a:xfrm>
              <a:off x="265" y="502"/>
              <a:ext cx="2706" cy="265"/>
              <a:chOff x="265" y="502"/>
              <a:chExt cx="2706" cy="265"/>
            </a:xfrm>
          </p:grpSpPr>
          <p:pic>
            <p:nvPicPr>
              <p:cNvPr id="5139" name="Picture 206" descr="tran re"/>
              <p:cNvPicPr preferRelativeResize="0">
                <a:picLocks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140" name="Picture 207" descr="tran re"/>
              <p:cNvPicPr preferRelativeResize="0">
                <a:picLocks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5136" name="Picture 38" descr="ball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0" y="489"/>
              <a:ext cx="303" cy="3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137" name="Rectangle 42"/>
            <p:cNvSpPr>
              <a:spLocks noChangeArrowheads="1"/>
            </p:cNvSpPr>
            <p:nvPr/>
          </p:nvSpPr>
          <p:spPr bwMode="auto">
            <a:xfrm>
              <a:off x="407" y="498"/>
              <a:ext cx="2704" cy="24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ko-KR" altLang="en-US" sz="2000">
                  <a:solidFill>
                    <a:srgbClr val="02145E"/>
                  </a:solidFill>
                  <a:latin typeface="HY견고딕" pitchFamily="18" charset="-127"/>
                  <a:ea typeface="HY견고딕" pitchFamily="18" charset="-127"/>
                </a:rPr>
                <a:t>분배구조의 악화 및 빈곤의 심화</a:t>
              </a:r>
              <a:endParaRPr kumimoji="0" lang="en-US" altLang="en-US" sz="2000">
                <a:solidFill>
                  <a:srgbClr val="02145E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5138" name="Rectangle 51"/>
            <p:cNvSpPr>
              <a:spLocks noChangeArrowheads="1"/>
            </p:cNvSpPr>
            <p:nvPr/>
          </p:nvSpPr>
          <p:spPr bwMode="auto">
            <a:xfrm>
              <a:off x="138" y="513"/>
              <a:ext cx="223" cy="24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en-US" altLang="ko-KR" sz="2200">
                  <a:solidFill>
                    <a:srgbClr val="000066"/>
                  </a:solidFill>
                  <a:ea typeface="HY헤드라인M" pitchFamily="18" charset="-127"/>
                </a:rPr>
                <a:t>1</a:t>
              </a:r>
              <a:endParaRPr kumimoji="0" lang="ko-KR" altLang="ko-KR" sz="2200">
                <a:solidFill>
                  <a:srgbClr val="000066"/>
                </a:solidFill>
                <a:ea typeface="HY헤드라인M" pitchFamily="18" charset="-127"/>
              </a:endParaRPr>
            </a:p>
          </p:txBody>
        </p:sp>
      </p:grpSp>
      <p:sp>
        <p:nvSpPr>
          <p:cNvPr id="5124" name="내용 개체 틀 14"/>
          <p:cNvSpPr>
            <a:spLocks noGrp="1"/>
          </p:cNvSpPr>
          <p:nvPr>
            <p:ph idx="1"/>
          </p:nvPr>
        </p:nvSpPr>
        <p:spPr>
          <a:xfrm>
            <a:off x="468313" y="2636838"/>
            <a:ext cx="8229600" cy="4716462"/>
          </a:xfrm>
        </p:spPr>
        <p:txBody>
          <a:bodyPr/>
          <a:lstStyle/>
          <a:p>
            <a:pPr eaLnBrk="1" hangingPunct="1"/>
            <a:endParaRPr lang="en-US" altLang="ko-KR" smtClean="0">
              <a:ea typeface="굴림" pitchFamily="50" charset="-127"/>
            </a:endParaRPr>
          </a:p>
          <a:p>
            <a:pPr eaLnBrk="1" hangingPunct="1"/>
            <a:endParaRPr lang="en-US" altLang="ko-KR" smtClean="0">
              <a:ea typeface="굴림" pitchFamily="50" charset="-127"/>
            </a:endParaRPr>
          </a:p>
          <a:p>
            <a:pPr eaLnBrk="1" hangingPunct="1"/>
            <a:endParaRPr lang="ko-KR" altLang="en-US" smtClean="0">
              <a:ea typeface="굴림" pitchFamily="50" charset="-127"/>
            </a:endParaRPr>
          </a:p>
        </p:txBody>
      </p:sp>
      <p:sp>
        <p:nvSpPr>
          <p:cNvPr id="5125" name="AutoShape 39"/>
          <p:cNvSpPr>
            <a:spLocks noChangeArrowheads="1"/>
          </p:cNvSpPr>
          <p:nvPr/>
        </p:nvSpPr>
        <p:spPr bwMode="auto">
          <a:xfrm>
            <a:off x="701675" y="2060575"/>
            <a:ext cx="6102350" cy="406400"/>
          </a:xfrm>
          <a:prstGeom prst="roundRect">
            <a:avLst>
              <a:gd name="adj" fmla="val 11329"/>
            </a:avLst>
          </a:prstGeom>
          <a:gradFill rotWithShape="1">
            <a:gsLst>
              <a:gs pos="0">
                <a:srgbClr val="00B000">
                  <a:alpha val="14998"/>
                </a:srgbClr>
              </a:gs>
              <a:gs pos="100000">
                <a:srgbClr val="00B000">
                  <a:alpha val="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0"/>
            <a:endParaRPr kumimoji="0" lang="ko-KR" altLang="en-US"/>
          </a:p>
        </p:txBody>
      </p:sp>
      <p:pic>
        <p:nvPicPr>
          <p:cNvPr id="5126" name="Picture 89" descr="7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41375" y="2195513"/>
            <a:ext cx="130175" cy="13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0"/>
          <p:cNvSpPr>
            <a:spLocks noChangeArrowheads="1"/>
          </p:cNvSpPr>
          <p:nvPr/>
        </p:nvSpPr>
        <p:spPr bwMode="auto">
          <a:xfrm>
            <a:off x="1031875" y="2060575"/>
            <a:ext cx="60610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anchor="ctr">
            <a:spAutoFit/>
          </a:bodyPr>
          <a:lstStyle/>
          <a:p>
            <a:pPr algn="just" eaLnBrk="0" latinLnBrk="0" hangingPunct="0">
              <a:lnSpc>
                <a:spcPct val="110000"/>
              </a:lnSpc>
              <a:defRPr/>
            </a:pPr>
            <a:r>
              <a:rPr kumimoji="0" lang="ko-KR" altLang="en-US" dirty="0" err="1">
                <a:solidFill>
                  <a:srgbClr val="204711"/>
                </a:solidFill>
                <a:latin typeface="HY견고딕" pitchFamily="18" charset="-127"/>
                <a:ea typeface="HY견고딕" pitchFamily="18" charset="-127"/>
              </a:rPr>
              <a:t>지니계수로</a:t>
            </a:r>
            <a:r>
              <a:rPr kumimoji="0" lang="ko-KR" altLang="en-US" dirty="0">
                <a:solidFill>
                  <a:srgbClr val="204711"/>
                </a:solidFill>
                <a:latin typeface="HY견고딕" pitchFamily="18" charset="-127"/>
                <a:ea typeface="HY견고딕" pitchFamily="18" charset="-127"/>
              </a:rPr>
              <a:t> 본 우리나라의 분배구조는 악화되는 추세</a:t>
            </a:r>
            <a:endParaRPr kumimoji="0" lang="ko-KR" altLang="ko-KR" dirty="0">
              <a:solidFill>
                <a:srgbClr val="20471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128" name="Rectangle 5"/>
          <p:cNvSpPr>
            <a:spLocks noChangeArrowheads="1"/>
          </p:cNvSpPr>
          <p:nvPr/>
        </p:nvSpPr>
        <p:spPr bwMode="invGray">
          <a:xfrm>
            <a:off x="0" y="0"/>
            <a:ext cx="914400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53882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>
            <a:spAutoFit/>
          </a:bodyPr>
          <a:lstStyle/>
          <a:p>
            <a:pPr algn="ctr" latinLnBrk="0"/>
            <a:endParaRPr kumimoji="0" lang="ko-KR" altLang="en-US"/>
          </a:p>
        </p:txBody>
      </p:sp>
      <p:sp>
        <p:nvSpPr>
          <p:cNvPr id="5129" name="AutoShape 39"/>
          <p:cNvSpPr>
            <a:spLocks noChangeArrowheads="1"/>
          </p:cNvSpPr>
          <p:nvPr/>
        </p:nvSpPr>
        <p:spPr bwMode="auto">
          <a:xfrm>
            <a:off x="684213" y="2566988"/>
            <a:ext cx="6102350" cy="406400"/>
          </a:xfrm>
          <a:prstGeom prst="roundRect">
            <a:avLst>
              <a:gd name="adj" fmla="val 11329"/>
            </a:avLst>
          </a:prstGeom>
          <a:gradFill rotWithShape="1">
            <a:gsLst>
              <a:gs pos="0">
                <a:srgbClr val="00B000">
                  <a:alpha val="14998"/>
                </a:srgbClr>
              </a:gs>
              <a:gs pos="100000">
                <a:srgbClr val="00B000">
                  <a:alpha val="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0"/>
            <a:endParaRPr kumimoji="0" lang="ko-KR" altLang="en-US"/>
          </a:p>
        </p:txBody>
      </p:sp>
      <p:pic>
        <p:nvPicPr>
          <p:cNvPr id="5130" name="Picture 89" descr="7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41375" y="2700338"/>
            <a:ext cx="130175" cy="13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10"/>
          <p:cNvSpPr>
            <a:spLocks noChangeArrowheads="1"/>
          </p:cNvSpPr>
          <p:nvPr/>
        </p:nvSpPr>
        <p:spPr bwMode="auto">
          <a:xfrm>
            <a:off x="1042988" y="2565400"/>
            <a:ext cx="5557837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anchor="ctr">
            <a:spAutoFit/>
          </a:bodyPr>
          <a:lstStyle/>
          <a:p>
            <a:pPr algn="just" eaLnBrk="0" latinLnBrk="0" hangingPunct="0">
              <a:lnSpc>
                <a:spcPct val="110000"/>
              </a:lnSpc>
              <a:defRPr/>
            </a:pPr>
            <a:r>
              <a:rPr kumimoji="0" lang="ko-KR" altLang="en-US" dirty="0">
                <a:solidFill>
                  <a:srgbClr val="204711"/>
                </a:solidFill>
                <a:latin typeface="HY견고딕" pitchFamily="18" charset="-127"/>
                <a:ea typeface="HY견고딕" pitchFamily="18" charset="-127"/>
              </a:rPr>
              <a:t>상대빈곤은 전체적으로 분배구조와 유사한 변화</a:t>
            </a:r>
            <a:endParaRPr kumimoji="0" lang="ko-KR" altLang="ko-KR" dirty="0">
              <a:solidFill>
                <a:srgbClr val="20471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13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latinLnBrk="0"/>
            <a:endParaRPr kumimoji="0" lang="ko-KR" altLang="en-US"/>
          </a:p>
        </p:txBody>
      </p:sp>
      <p:pic>
        <p:nvPicPr>
          <p:cNvPr id="5133" name="_x100174536" descr="EMB0000044c071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87450" y="2997200"/>
            <a:ext cx="6121400" cy="318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34" name="TextBox 21"/>
          <p:cNvSpPr txBox="1">
            <a:spLocks noChangeArrowheads="1"/>
          </p:cNvSpPr>
          <p:nvPr/>
        </p:nvSpPr>
        <p:spPr bwMode="auto">
          <a:xfrm>
            <a:off x="1908175" y="6237288"/>
            <a:ext cx="46799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latinLnBrk="0"/>
            <a:r>
              <a:rPr kumimoji="0" lang="en-US" altLang="ko-KR" sz="1600">
                <a:latin typeface="HY견고딕" pitchFamily="18" charset="-127"/>
                <a:ea typeface="HY견고딕" pitchFamily="18" charset="-127"/>
              </a:rPr>
              <a:t>[</a:t>
            </a:r>
            <a:r>
              <a:rPr kumimoji="0" lang="ko-KR" altLang="en-US" sz="1600">
                <a:latin typeface="HY견고딕" pitchFamily="18" charset="-127"/>
                <a:ea typeface="HY견고딕" pitchFamily="18" charset="-127"/>
              </a:rPr>
              <a:t>지니계수와 상대빈곤율의 추이</a:t>
            </a:r>
            <a:r>
              <a:rPr kumimoji="0" lang="en-US" altLang="ko-KR" sz="1600">
                <a:latin typeface="HY견고딕" pitchFamily="18" charset="-127"/>
                <a:ea typeface="HY견고딕" pitchFamily="18" charset="-127"/>
              </a:rPr>
              <a:t>,1982-2008]</a:t>
            </a:r>
            <a:endParaRPr kumimoji="0" lang="ko-KR" altLang="en-US" sz="16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419088" cy="244475"/>
          </a:xfrm>
        </p:spPr>
        <p:txBody>
          <a:bodyPr/>
          <a:lstStyle/>
          <a:p>
            <a:pPr algn="r">
              <a:defRPr/>
            </a:pPr>
            <a:fld id="{616FEFE5-D852-49C5-AFAB-7E5B5F4A8F0F}" type="slidenum">
              <a:rPr lang="en-US" altLang="ko-KR" smtClean="0"/>
              <a:pPr algn="r">
                <a:defRPr/>
              </a:pPr>
              <a:t>5</a:t>
            </a:fld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ko-KR" smtClean="0">
                <a:latin typeface="HY헤드라인M" pitchFamily="18" charset="-127"/>
                <a:ea typeface="HY헤드라인M" pitchFamily="18" charset="-127"/>
              </a:rPr>
              <a:t>I. </a:t>
            </a:r>
            <a:r>
              <a:rPr lang="ko-KR" altLang="en-US" smtClean="0">
                <a:latin typeface="HY헤드라인M" pitchFamily="18" charset="-127"/>
                <a:ea typeface="HY헤드라인M" pitchFamily="18" charset="-127"/>
              </a:rPr>
              <a:t>복지환경의 변화</a:t>
            </a:r>
            <a:endParaRPr lang="en-US" altLang="ko-KR" smtClean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2" name="Group 208"/>
          <p:cNvGrpSpPr>
            <a:grpSpLocks/>
          </p:cNvGrpSpPr>
          <p:nvPr/>
        </p:nvGrpSpPr>
        <p:grpSpPr bwMode="auto">
          <a:xfrm>
            <a:off x="584200" y="1412875"/>
            <a:ext cx="4779963" cy="481013"/>
            <a:chOff x="100" y="489"/>
            <a:chExt cx="3011" cy="303"/>
          </a:xfrm>
        </p:grpSpPr>
        <p:grpSp>
          <p:nvGrpSpPr>
            <p:cNvPr id="6159" name="Group 205"/>
            <p:cNvGrpSpPr>
              <a:grpSpLocks/>
            </p:cNvGrpSpPr>
            <p:nvPr/>
          </p:nvGrpSpPr>
          <p:grpSpPr bwMode="auto">
            <a:xfrm>
              <a:off x="265" y="502"/>
              <a:ext cx="2706" cy="265"/>
              <a:chOff x="265" y="502"/>
              <a:chExt cx="2706" cy="265"/>
            </a:xfrm>
          </p:grpSpPr>
          <p:pic>
            <p:nvPicPr>
              <p:cNvPr id="6163" name="Picture 206" descr="tran re"/>
              <p:cNvPicPr preferRelativeResize="0">
                <a:picLocks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164" name="Picture 207" descr="tran re"/>
              <p:cNvPicPr preferRelativeResize="0">
                <a:picLocks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6160" name="Picture 38" descr="ball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0" y="489"/>
              <a:ext cx="303" cy="3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161" name="Rectangle 42"/>
            <p:cNvSpPr>
              <a:spLocks noChangeArrowheads="1"/>
            </p:cNvSpPr>
            <p:nvPr/>
          </p:nvSpPr>
          <p:spPr bwMode="auto">
            <a:xfrm>
              <a:off x="407" y="498"/>
              <a:ext cx="2704" cy="24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ko-KR" altLang="en-US" sz="2000">
                  <a:solidFill>
                    <a:srgbClr val="02145E"/>
                  </a:solidFill>
                  <a:latin typeface="HY견고딕" pitchFamily="18" charset="-127"/>
                  <a:ea typeface="HY견고딕" pitchFamily="18" charset="-127"/>
                </a:rPr>
                <a:t>분배구조의 악화 및 빈곤의 심화</a:t>
              </a:r>
              <a:endParaRPr kumimoji="0" lang="en-US" altLang="en-US" sz="2000">
                <a:solidFill>
                  <a:srgbClr val="02145E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162" name="Rectangle 51"/>
            <p:cNvSpPr>
              <a:spLocks noChangeArrowheads="1"/>
            </p:cNvSpPr>
            <p:nvPr/>
          </p:nvSpPr>
          <p:spPr bwMode="auto">
            <a:xfrm>
              <a:off x="138" y="513"/>
              <a:ext cx="223" cy="24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en-US" altLang="ko-KR" sz="2200">
                  <a:solidFill>
                    <a:srgbClr val="000066"/>
                  </a:solidFill>
                  <a:ea typeface="HY헤드라인M" pitchFamily="18" charset="-127"/>
                </a:rPr>
                <a:t>1</a:t>
              </a:r>
              <a:endParaRPr kumimoji="0" lang="ko-KR" altLang="ko-KR" sz="2200">
                <a:solidFill>
                  <a:srgbClr val="000066"/>
                </a:solidFill>
                <a:ea typeface="HY헤드라인M" pitchFamily="18" charset="-127"/>
              </a:endParaRPr>
            </a:p>
          </p:txBody>
        </p:sp>
      </p:grpSp>
      <p:sp>
        <p:nvSpPr>
          <p:cNvPr id="6148" name="내용 개체 틀 14"/>
          <p:cNvSpPr>
            <a:spLocks noGrp="1"/>
          </p:cNvSpPr>
          <p:nvPr>
            <p:ph idx="1"/>
          </p:nvPr>
        </p:nvSpPr>
        <p:spPr>
          <a:xfrm>
            <a:off x="468313" y="2636838"/>
            <a:ext cx="8229600" cy="4716462"/>
          </a:xfrm>
        </p:spPr>
        <p:txBody>
          <a:bodyPr/>
          <a:lstStyle/>
          <a:p>
            <a:pPr eaLnBrk="1" hangingPunct="1"/>
            <a:endParaRPr lang="en-US" altLang="ko-KR" smtClean="0">
              <a:ea typeface="굴림" pitchFamily="50" charset="-127"/>
            </a:endParaRPr>
          </a:p>
          <a:p>
            <a:pPr eaLnBrk="1" hangingPunct="1"/>
            <a:endParaRPr lang="en-US" altLang="ko-KR" smtClean="0">
              <a:ea typeface="굴림" pitchFamily="50" charset="-127"/>
            </a:endParaRPr>
          </a:p>
          <a:p>
            <a:pPr eaLnBrk="1" hangingPunct="1"/>
            <a:endParaRPr lang="ko-KR" altLang="en-US" smtClean="0">
              <a:ea typeface="굴림" pitchFamily="50" charset="-127"/>
            </a:endParaRPr>
          </a:p>
        </p:txBody>
      </p:sp>
      <p:sp>
        <p:nvSpPr>
          <p:cNvPr id="6149" name="AutoShape 39"/>
          <p:cNvSpPr>
            <a:spLocks noChangeArrowheads="1"/>
          </p:cNvSpPr>
          <p:nvPr/>
        </p:nvSpPr>
        <p:spPr bwMode="auto">
          <a:xfrm>
            <a:off x="701675" y="2060575"/>
            <a:ext cx="6102350" cy="406400"/>
          </a:xfrm>
          <a:prstGeom prst="roundRect">
            <a:avLst>
              <a:gd name="adj" fmla="val 11329"/>
            </a:avLst>
          </a:prstGeom>
          <a:gradFill rotWithShape="1">
            <a:gsLst>
              <a:gs pos="0">
                <a:srgbClr val="00B000">
                  <a:alpha val="14998"/>
                </a:srgbClr>
              </a:gs>
              <a:gs pos="100000">
                <a:srgbClr val="00B000">
                  <a:alpha val="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0"/>
            <a:endParaRPr kumimoji="0" lang="ko-KR" altLang="en-US"/>
          </a:p>
        </p:txBody>
      </p:sp>
      <p:pic>
        <p:nvPicPr>
          <p:cNvPr id="6150" name="Picture 89" descr="7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41375" y="2195513"/>
            <a:ext cx="130175" cy="13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0"/>
          <p:cNvSpPr>
            <a:spLocks noChangeArrowheads="1"/>
          </p:cNvSpPr>
          <p:nvPr/>
        </p:nvSpPr>
        <p:spPr bwMode="auto">
          <a:xfrm>
            <a:off x="1031875" y="2079625"/>
            <a:ext cx="6061075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anchor="ctr">
            <a:spAutoFit/>
          </a:bodyPr>
          <a:lstStyle/>
          <a:p>
            <a:pPr algn="just" eaLnBrk="0" latinLnBrk="0" hangingPunct="0">
              <a:lnSpc>
                <a:spcPct val="110000"/>
              </a:lnSpc>
              <a:defRPr/>
            </a:pPr>
            <a:r>
              <a:rPr kumimoji="0" lang="ko-KR" altLang="en-US" dirty="0">
                <a:solidFill>
                  <a:srgbClr val="204711"/>
                </a:solidFill>
                <a:latin typeface="HY견고딕" pitchFamily="18" charset="-127"/>
                <a:ea typeface="HY견고딕" pitchFamily="18" charset="-127"/>
              </a:rPr>
              <a:t>중산층 몰락과 빈곤층 확대</a:t>
            </a:r>
            <a:endParaRPr kumimoji="0" lang="ko-KR" altLang="ko-KR" dirty="0">
              <a:solidFill>
                <a:srgbClr val="20471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152" name="Rectangle 5"/>
          <p:cNvSpPr>
            <a:spLocks noChangeArrowheads="1"/>
          </p:cNvSpPr>
          <p:nvPr/>
        </p:nvSpPr>
        <p:spPr bwMode="invGray">
          <a:xfrm>
            <a:off x="0" y="0"/>
            <a:ext cx="914400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53882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>
            <a:spAutoFit/>
          </a:bodyPr>
          <a:lstStyle/>
          <a:p>
            <a:pPr algn="ctr" latinLnBrk="0"/>
            <a:endParaRPr kumimoji="0" lang="ko-KR" altLang="en-US"/>
          </a:p>
        </p:txBody>
      </p:sp>
      <p:sp>
        <p:nvSpPr>
          <p:cNvPr id="615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latinLnBrk="0"/>
            <a:endParaRPr kumimoji="0" lang="ko-KR" altLang="en-US"/>
          </a:p>
        </p:txBody>
      </p:sp>
      <p:sp>
        <p:nvSpPr>
          <p:cNvPr id="6154" name="TextBox 21"/>
          <p:cNvSpPr txBox="1">
            <a:spLocks noChangeArrowheads="1"/>
          </p:cNvSpPr>
          <p:nvPr/>
        </p:nvSpPr>
        <p:spPr bwMode="auto">
          <a:xfrm>
            <a:off x="1908175" y="6092825"/>
            <a:ext cx="46799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latinLnBrk="0"/>
            <a:r>
              <a:rPr kumimoji="0" lang="en-US" altLang="ko-KR" sz="1600">
                <a:latin typeface="HY견고딕" pitchFamily="18" charset="-127"/>
                <a:ea typeface="HY견고딕" pitchFamily="18" charset="-127"/>
              </a:rPr>
              <a:t>[</a:t>
            </a:r>
            <a:r>
              <a:rPr kumimoji="0" lang="ko-KR" altLang="en-US" sz="1600">
                <a:latin typeface="HY견고딕" pitchFamily="18" charset="-127"/>
                <a:ea typeface="HY견고딕" pitchFamily="18" charset="-127"/>
              </a:rPr>
              <a:t>소득계층의 변화추이</a:t>
            </a:r>
            <a:r>
              <a:rPr kumimoji="0" lang="en-US" altLang="ko-KR" sz="1600">
                <a:latin typeface="HY견고딕" pitchFamily="18" charset="-127"/>
                <a:ea typeface="HY견고딕" pitchFamily="18" charset="-127"/>
              </a:rPr>
              <a:t>]</a:t>
            </a:r>
            <a:endParaRPr kumimoji="0" lang="ko-KR" altLang="en-US" sz="16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15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latinLnBrk="0"/>
            <a:endParaRPr kumimoji="0" lang="ko-KR" altLang="en-US"/>
          </a:p>
        </p:txBody>
      </p:sp>
      <p:sp>
        <p:nvSpPr>
          <p:cNvPr id="615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latinLnBrk="0"/>
            <a:endParaRPr kumimoji="0" lang="ko-KR" altLang="en-US"/>
          </a:p>
        </p:txBody>
      </p:sp>
      <p:pic>
        <p:nvPicPr>
          <p:cNvPr id="6157" name="_x100956176" descr="EMB000003a01d8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31913" y="3141663"/>
            <a:ext cx="5832475" cy="280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8" name="TextBox 20"/>
          <p:cNvSpPr txBox="1">
            <a:spLocks noChangeArrowheads="1"/>
          </p:cNvSpPr>
          <p:nvPr/>
        </p:nvSpPr>
        <p:spPr bwMode="auto">
          <a:xfrm>
            <a:off x="827088" y="2492375"/>
            <a:ext cx="698500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>
              <a:lnSpc>
                <a:spcPct val="150000"/>
              </a:lnSpc>
            </a:pPr>
            <a:r>
              <a:rPr kumimoji="0" lang="ko-KR" altLang="en-US"/>
              <a:t> </a:t>
            </a:r>
            <a:r>
              <a:rPr kumimoji="0" lang="en-US" altLang="ko-KR" sz="1600">
                <a:latin typeface="HY견고딕" pitchFamily="18" charset="-127"/>
                <a:ea typeface="HY견고딕" pitchFamily="18" charset="-127"/>
              </a:rPr>
              <a:t>- </a:t>
            </a:r>
            <a:r>
              <a:rPr kumimoji="0" lang="ko-KR" altLang="en-US" sz="1600">
                <a:latin typeface="HY견고딕" pitchFamily="18" charset="-127"/>
                <a:ea typeface="HY견고딕" pitchFamily="18" charset="-127"/>
              </a:rPr>
              <a:t>중산층 비중은 외환위기 이후 급락 및 하락세 지속</a:t>
            </a:r>
          </a:p>
        </p:txBody>
      </p:sp>
      <p:sp>
        <p:nvSpPr>
          <p:cNvPr id="22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419088" cy="244475"/>
          </a:xfrm>
        </p:spPr>
        <p:txBody>
          <a:bodyPr/>
          <a:lstStyle/>
          <a:p>
            <a:pPr algn="r">
              <a:defRPr/>
            </a:pPr>
            <a:fld id="{616FEFE5-D852-49C5-AFAB-7E5B5F4A8F0F}" type="slidenum">
              <a:rPr lang="en-US" altLang="ko-KR" smtClean="0"/>
              <a:pPr algn="r">
                <a:defRPr/>
              </a:pPr>
              <a:t>6</a:t>
            </a:fld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ko-KR" smtClean="0">
                <a:latin typeface="HY헤드라인M" pitchFamily="18" charset="-127"/>
                <a:ea typeface="HY헤드라인M" pitchFamily="18" charset="-127"/>
              </a:rPr>
              <a:t>I. </a:t>
            </a:r>
            <a:r>
              <a:rPr lang="ko-KR" altLang="en-US" smtClean="0">
                <a:latin typeface="HY헤드라인M" pitchFamily="18" charset="-127"/>
                <a:ea typeface="HY헤드라인M" pitchFamily="18" charset="-127"/>
              </a:rPr>
              <a:t>복지환경의 변화</a:t>
            </a:r>
            <a:endParaRPr lang="en-US" altLang="ko-KR" smtClean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2" name="Group 208"/>
          <p:cNvGrpSpPr>
            <a:grpSpLocks/>
          </p:cNvGrpSpPr>
          <p:nvPr/>
        </p:nvGrpSpPr>
        <p:grpSpPr bwMode="auto">
          <a:xfrm>
            <a:off x="584200" y="1412875"/>
            <a:ext cx="4779963" cy="481013"/>
            <a:chOff x="100" y="489"/>
            <a:chExt cx="3011" cy="303"/>
          </a:xfrm>
        </p:grpSpPr>
        <p:grpSp>
          <p:nvGrpSpPr>
            <p:cNvPr id="7185" name="Group 205"/>
            <p:cNvGrpSpPr>
              <a:grpSpLocks/>
            </p:cNvGrpSpPr>
            <p:nvPr/>
          </p:nvGrpSpPr>
          <p:grpSpPr bwMode="auto">
            <a:xfrm>
              <a:off x="265" y="502"/>
              <a:ext cx="2706" cy="265"/>
              <a:chOff x="265" y="502"/>
              <a:chExt cx="2706" cy="265"/>
            </a:xfrm>
          </p:grpSpPr>
          <p:pic>
            <p:nvPicPr>
              <p:cNvPr id="7189" name="Picture 206" descr="tran re"/>
              <p:cNvPicPr preferRelativeResize="0">
                <a:picLocks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7190" name="Picture 207" descr="tran re"/>
              <p:cNvPicPr preferRelativeResize="0">
                <a:picLocks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7186" name="Picture 38" descr="ball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0" y="489"/>
              <a:ext cx="303" cy="3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187" name="Rectangle 42"/>
            <p:cNvSpPr>
              <a:spLocks noChangeArrowheads="1"/>
            </p:cNvSpPr>
            <p:nvPr/>
          </p:nvSpPr>
          <p:spPr bwMode="auto">
            <a:xfrm>
              <a:off x="407" y="498"/>
              <a:ext cx="2704" cy="24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ko-KR" altLang="en-US" sz="2000">
                  <a:solidFill>
                    <a:srgbClr val="02145E"/>
                  </a:solidFill>
                  <a:latin typeface="HY견고딕" pitchFamily="18" charset="-127"/>
                  <a:ea typeface="HY견고딕" pitchFamily="18" charset="-127"/>
                </a:rPr>
                <a:t>분배구조의 악화 및 빈곤의 심화</a:t>
              </a:r>
              <a:endParaRPr kumimoji="0" lang="en-US" altLang="en-US" sz="2000">
                <a:solidFill>
                  <a:srgbClr val="02145E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7188" name="Rectangle 51"/>
            <p:cNvSpPr>
              <a:spLocks noChangeArrowheads="1"/>
            </p:cNvSpPr>
            <p:nvPr/>
          </p:nvSpPr>
          <p:spPr bwMode="auto">
            <a:xfrm>
              <a:off x="138" y="513"/>
              <a:ext cx="223" cy="24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en-US" altLang="ko-KR" sz="2200">
                  <a:solidFill>
                    <a:srgbClr val="000066"/>
                  </a:solidFill>
                  <a:ea typeface="HY헤드라인M" pitchFamily="18" charset="-127"/>
                </a:rPr>
                <a:t>1</a:t>
              </a:r>
              <a:endParaRPr kumimoji="0" lang="ko-KR" altLang="ko-KR" sz="2200">
                <a:solidFill>
                  <a:srgbClr val="000066"/>
                </a:solidFill>
                <a:ea typeface="HY헤드라인M" pitchFamily="18" charset="-127"/>
              </a:endParaRPr>
            </a:p>
          </p:txBody>
        </p:sp>
      </p:grpSp>
      <p:sp>
        <p:nvSpPr>
          <p:cNvPr id="7172" name="내용 개체 틀 14"/>
          <p:cNvSpPr>
            <a:spLocks noGrp="1"/>
          </p:cNvSpPr>
          <p:nvPr>
            <p:ph idx="1"/>
          </p:nvPr>
        </p:nvSpPr>
        <p:spPr>
          <a:xfrm>
            <a:off x="468313" y="2636838"/>
            <a:ext cx="8229600" cy="4716462"/>
          </a:xfrm>
        </p:spPr>
        <p:txBody>
          <a:bodyPr/>
          <a:lstStyle/>
          <a:p>
            <a:pPr eaLnBrk="1" hangingPunct="1"/>
            <a:endParaRPr lang="ko-KR" altLang="en-US" smtClean="0">
              <a:ea typeface="굴림" pitchFamily="50" charset="-127"/>
            </a:endParaRPr>
          </a:p>
          <a:p>
            <a:pPr eaLnBrk="1" hangingPunct="1"/>
            <a:endParaRPr lang="en-US" altLang="ko-KR" smtClean="0">
              <a:ea typeface="굴림" pitchFamily="50" charset="-127"/>
            </a:endParaRPr>
          </a:p>
        </p:txBody>
      </p:sp>
      <p:sp>
        <p:nvSpPr>
          <p:cNvPr id="7173" name="AutoShape 39"/>
          <p:cNvSpPr>
            <a:spLocks noChangeArrowheads="1"/>
          </p:cNvSpPr>
          <p:nvPr/>
        </p:nvSpPr>
        <p:spPr bwMode="auto">
          <a:xfrm>
            <a:off x="701675" y="2060575"/>
            <a:ext cx="6102350" cy="406400"/>
          </a:xfrm>
          <a:prstGeom prst="roundRect">
            <a:avLst>
              <a:gd name="adj" fmla="val 11329"/>
            </a:avLst>
          </a:prstGeom>
          <a:gradFill rotWithShape="1">
            <a:gsLst>
              <a:gs pos="0">
                <a:srgbClr val="00B000">
                  <a:alpha val="14998"/>
                </a:srgbClr>
              </a:gs>
              <a:gs pos="100000">
                <a:srgbClr val="00B000">
                  <a:alpha val="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0"/>
            <a:endParaRPr kumimoji="0" lang="ko-KR" altLang="en-US"/>
          </a:p>
        </p:txBody>
      </p:sp>
      <p:pic>
        <p:nvPicPr>
          <p:cNvPr id="7174" name="Picture 89" descr="7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41375" y="2195513"/>
            <a:ext cx="130175" cy="13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0"/>
          <p:cNvSpPr>
            <a:spLocks noChangeArrowheads="1"/>
          </p:cNvSpPr>
          <p:nvPr/>
        </p:nvSpPr>
        <p:spPr bwMode="auto">
          <a:xfrm>
            <a:off x="1031875" y="2061291"/>
            <a:ext cx="6061075" cy="397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anchor="ctr">
            <a:spAutoFit/>
          </a:bodyPr>
          <a:lstStyle/>
          <a:p>
            <a:pPr algn="just" eaLnBrk="0" latinLnBrk="0" hangingPunct="0">
              <a:lnSpc>
                <a:spcPct val="110000"/>
              </a:lnSpc>
              <a:defRPr/>
            </a:pPr>
            <a:r>
              <a:rPr kumimoji="0" lang="ko-KR" altLang="en-US" dirty="0" smtClean="0">
                <a:solidFill>
                  <a:srgbClr val="204711"/>
                </a:solidFill>
                <a:latin typeface="HY견고딕" pitchFamily="18" charset="-127"/>
                <a:ea typeface="HY견고딕" pitchFamily="18" charset="-127"/>
              </a:rPr>
              <a:t>최근 들어 </a:t>
            </a:r>
            <a:r>
              <a:rPr kumimoji="0" lang="ko-KR" altLang="en-US" dirty="0">
                <a:solidFill>
                  <a:srgbClr val="204711"/>
                </a:solidFill>
                <a:latin typeface="HY견고딕" pitchFamily="18" charset="-127"/>
                <a:ea typeface="HY견고딕" pitchFamily="18" charset="-127"/>
              </a:rPr>
              <a:t>소득불평등은 다소 증가추이에 있음</a:t>
            </a:r>
            <a:endParaRPr kumimoji="0" lang="ko-KR" altLang="ko-KR" dirty="0">
              <a:solidFill>
                <a:srgbClr val="20471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176" name="Rectangle 5"/>
          <p:cNvSpPr>
            <a:spLocks noChangeArrowheads="1"/>
          </p:cNvSpPr>
          <p:nvPr/>
        </p:nvSpPr>
        <p:spPr bwMode="invGray">
          <a:xfrm>
            <a:off x="0" y="0"/>
            <a:ext cx="914400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53882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>
            <a:spAutoFit/>
          </a:bodyPr>
          <a:lstStyle/>
          <a:p>
            <a:pPr algn="ctr" latinLnBrk="0"/>
            <a:endParaRPr kumimoji="0" lang="ko-KR" altLang="en-US"/>
          </a:p>
        </p:txBody>
      </p:sp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latinLnBrk="0"/>
            <a:endParaRPr kumimoji="0" lang="ko-KR" altLang="en-US"/>
          </a:p>
        </p:txBody>
      </p:sp>
      <p:sp>
        <p:nvSpPr>
          <p:cNvPr id="717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latinLnBrk="0"/>
            <a:endParaRPr kumimoji="0" lang="ko-KR" altLang="en-US"/>
          </a:p>
        </p:txBody>
      </p:sp>
      <p:sp>
        <p:nvSpPr>
          <p:cNvPr id="7179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latinLnBrk="0"/>
            <a:endParaRPr kumimoji="0" lang="ko-KR" altLang="en-US"/>
          </a:p>
        </p:txBody>
      </p:sp>
      <p:sp>
        <p:nvSpPr>
          <p:cNvPr id="7180" name="TextBox 20"/>
          <p:cNvSpPr txBox="1">
            <a:spLocks noChangeArrowheads="1"/>
          </p:cNvSpPr>
          <p:nvPr/>
        </p:nvSpPr>
        <p:spPr bwMode="auto">
          <a:xfrm>
            <a:off x="827088" y="2492375"/>
            <a:ext cx="7848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/>
            <a:r>
              <a:rPr kumimoji="0" lang="ko-KR" altLang="en-US"/>
              <a:t> </a:t>
            </a:r>
            <a:r>
              <a:rPr kumimoji="0" lang="en-US" altLang="ko-KR" sz="1600">
                <a:latin typeface="HY견고딕" pitchFamily="18" charset="-127"/>
                <a:ea typeface="HY견고딕" pitchFamily="18" charset="-127"/>
              </a:rPr>
              <a:t>- 1</a:t>
            </a:r>
            <a:r>
              <a:rPr kumimoji="0" lang="ko-KR" altLang="en-US" sz="1600">
                <a:latin typeface="HY견고딕" pitchFamily="18" charset="-127"/>
                <a:ea typeface="HY견고딕" pitchFamily="18" charset="-127"/>
              </a:rPr>
              <a:t>인가구의 소득불평등도가 특히 높아짐</a:t>
            </a:r>
            <a:r>
              <a:rPr kumimoji="0" lang="en-US" altLang="ko-KR" sz="1600">
                <a:latin typeface="HY견고딕" pitchFamily="18" charset="-127"/>
                <a:ea typeface="HY견고딕" pitchFamily="18" charset="-127"/>
              </a:rPr>
              <a:t>(</a:t>
            </a:r>
            <a:r>
              <a:rPr kumimoji="0" lang="ko-KR" altLang="en-US" sz="1600">
                <a:latin typeface="HY견고딕" pitchFamily="18" charset="-127"/>
                <a:ea typeface="HY견고딕" pitchFamily="18" charset="-127"/>
              </a:rPr>
              <a:t>저소득층 및 노인가구의 비중이 높아</a:t>
            </a:r>
            <a:r>
              <a:rPr kumimoji="0" lang="en-US" altLang="ko-KR" sz="1600">
                <a:latin typeface="HY견고딕" pitchFamily="18" charset="-127"/>
                <a:ea typeface="HY견고딕" pitchFamily="18" charset="-127"/>
              </a:rPr>
              <a:t>)</a:t>
            </a:r>
            <a:endParaRPr kumimoji="0" lang="ko-KR" altLang="en-US" sz="16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18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latinLnBrk="0"/>
            <a:endParaRPr kumimoji="0" lang="ko-KR" altLang="en-US"/>
          </a:p>
        </p:txBody>
      </p:sp>
      <p:sp>
        <p:nvSpPr>
          <p:cNvPr id="7182" name="TextBox 22"/>
          <p:cNvSpPr txBox="1">
            <a:spLocks noChangeArrowheads="1"/>
          </p:cNvSpPr>
          <p:nvPr/>
        </p:nvSpPr>
        <p:spPr bwMode="auto">
          <a:xfrm>
            <a:off x="2195513" y="6186488"/>
            <a:ext cx="46799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latinLnBrk="0"/>
            <a:r>
              <a:rPr kumimoji="0" lang="en-US" altLang="ko-KR" sz="1600">
                <a:latin typeface="HY견고딕" pitchFamily="18" charset="-127"/>
                <a:ea typeface="HY견고딕" pitchFamily="18" charset="-127"/>
              </a:rPr>
              <a:t>[</a:t>
            </a:r>
            <a:r>
              <a:rPr kumimoji="0" lang="ko-KR" altLang="en-US" sz="1600">
                <a:latin typeface="HY견고딕" pitchFamily="18" charset="-127"/>
                <a:ea typeface="HY견고딕" pitchFamily="18" charset="-127"/>
              </a:rPr>
              <a:t>지니계수의 변화추이</a:t>
            </a:r>
            <a:r>
              <a:rPr kumimoji="0" lang="en-US" altLang="ko-KR" sz="1600">
                <a:latin typeface="HY견고딕" pitchFamily="18" charset="-127"/>
                <a:ea typeface="HY견고딕" pitchFamily="18" charset="-127"/>
              </a:rPr>
              <a:t>]</a:t>
            </a:r>
            <a:endParaRPr kumimoji="0" lang="ko-KR" altLang="en-US" sz="16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18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latinLnBrk="0"/>
            <a:endParaRPr kumimoji="0" lang="ko-KR" altLang="en-US"/>
          </a:p>
        </p:txBody>
      </p:sp>
      <p:pic>
        <p:nvPicPr>
          <p:cNvPr id="7184" name="_x100957056" descr="EMB000003a01d8d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31913" y="2997200"/>
            <a:ext cx="5976937" cy="302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419088" cy="244475"/>
          </a:xfrm>
        </p:spPr>
        <p:txBody>
          <a:bodyPr/>
          <a:lstStyle/>
          <a:p>
            <a:pPr algn="r">
              <a:defRPr/>
            </a:pPr>
            <a:fld id="{616FEFE5-D852-49C5-AFAB-7E5B5F4A8F0F}" type="slidenum">
              <a:rPr lang="en-US" altLang="ko-KR" smtClean="0"/>
              <a:pPr algn="r">
                <a:defRPr/>
              </a:pPr>
              <a:t>7</a:t>
            </a:fld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ko-KR" smtClean="0">
                <a:latin typeface="HY헤드라인M" pitchFamily="18" charset="-127"/>
                <a:ea typeface="HY헤드라인M" pitchFamily="18" charset="-127"/>
              </a:rPr>
              <a:t>I. </a:t>
            </a:r>
            <a:r>
              <a:rPr lang="ko-KR" altLang="en-US" smtClean="0">
                <a:latin typeface="HY헤드라인M" pitchFamily="18" charset="-127"/>
                <a:ea typeface="HY헤드라인M" pitchFamily="18" charset="-127"/>
              </a:rPr>
              <a:t>복지환경의 변화</a:t>
            </a:r>
            <a:endParaRPr lang="en-US" altLang="ko-KR" smtClean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9219" name="내용 개체 틀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altLang="ko-KR" smtClean="0">
              <a:ea typeface="굴림" pitchFamily="50" charset="-127"/>
            </a:endParaRPr>
          </a:p>
          <a:p>
            <a:pPr eaLnBrk="1" hangingPunct="1"/>
            <a:endParaRPr lang="en-US" altLang="ko-KR" smtClean="0">
              <a:ea typeface="굴림" pitchFamily="50" charset="-127"/>
            </a:endParaRPr>
          </a:p>
          <a:p>
            <a:pPr eaLnBrk="1" hangingPunct="1"/>
            <a:endParaRPr lang="ko-KR" altLang="en-US" smtClean="0">
              <a:ea typeface="굴림" pitchFamily="50" charset="-127"/>
            </a:endParaRPr>
          </a:p>
        </p:txBody>
      </p:sp>
      <p:pic>
        <p:nvPicPr>
          <p:cNvPr id="9221" name="Picture 89" descr="7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75" y="2218010"/>
            <a:ext cx="130175" cy="13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1031875" y="2060848"/>
            <a:ext cx="5556250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anchor="ctr">
            <a:spAutoFit/>
          </a:bodyPr>
          <a:lstStyle/>
          <a:p>
            <a:pPr algn="just" eaLnBrk="0" latinLnBrk="0" hangingPunct="0">
              <a:lnSpc>
                <a:spcPct val="110000"/>
              </a:lnSpc>
              <a:defRPr/>
            </a:pPr>
            <a:r>
              <a:rPr kumimoji="0" lang="ko-KR" altLang="en-US" dirty="0">
                <a:solidFill>
                  <a:srgbClr val="204711"/>
                </a:solidFill>
                <a:latin typeface="HY견고딕" pitchFamily="18" charset="-127"/>
                <a:ea typeface="HY견고딕" pitchFamily="18" charset="-127"/>
              </a:rPr>
              <a:t>저성장</a:t>
            </a:r>
            <a:endParaRPr kumimoji="0" lang="ko-KR" altLang="ko-KR" dirty="0">
              <a:solidFill>
                <a:srgbClr val="20471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223" name="AutoShape 39"/>
          <p:cNvSpPr>
            <a:spLocks noChangeArrowheads="1"/>
          </p:cNvSpPr>
          <p:nvPr/>
        </p:nvSpPr>
        <p:spPr bwMode="auto">
          <a:xfrm>
            <a:off x="684213" y="2060848"/>
            <a:ext cx="6102350" cy="406400"/>
          </a:xfrm>
          <a:prstGeom prst="roundRect">
            <a:avLst>
              <a:gd name="adj" fmla="val 11329"/>
            </a:avLst>
          </a:prstGeom>
          <a:gradFill rotWithShape="1">
            <a:gsLst>
              <a:gs pos="0">
                <a:srgbClr val="00B000">
                  <a:alpha val="14998"/>
                </a:srgbClr>
              </a:gs>
              <a:gs pos="100000">
                <a:srgbClr val="00B000">
                  <a:alpha val="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0"/>
            <a:endParaRPr kumimoji="0" lang="ko-KR" altLang="en-US"/>
          </a:p>
        </p:txBody>
      </p:sp>
      <p:sp>
        <p:nvSpPr>
          <p:cNvPr id="9224" name="TextBox 17"/>
          <p:cNvSpPr txBox="1">
            <a:spLocks noChangeArrowheads="1"/>
          </p:cNvSpPr>
          <p:nvPr/>
        </p:nvSpPr>
        <p:spPr bwMode="auto">
          <a:xfrm>
            <a:off x="684213" y="2492648"/>
            <a:ext cx="6983412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>
              <a:lnSpc>
                <a:spcPct val="150000"/>
              </a:lnSpc>
            </a:pPr>
            <a:r>
              <a:rPr kumimoji="0" lang="ko-KR" altLang="en-US"/>
              <a:t> </a:t>
            </a:r>
            <a:r>
              <a:rPr kumimoji="0" lang="en-US" altLang="ko-KR" sz="1600">
                <a:latin typeface="HY견고딕" pitchFamily="18" charset="-127"/>
                <a:ea typeface="HY견고딕" pitchFamily="18" charset="-127"/>
              </a:rPr>
              <a:t>- </a:t>
            </a:r>
            <a:r>
              <a:rPr kumimoji="0" lang="ko-KR" altLang="en-US" sz="1600">
                <a:latin typeface="HY견고딕" pitchFamily="18" charset="-127"/>
                <a:ea typeface="HY견고딕" pitchFamily="18" charset="-127"/>
              </a:rPr>
              <a:t>소득 분배와 상대빈곤 악화의 가장 큰 원인은 저성장과 경기침체</a:t>
            </a:r>
            <a:endParaRPr kumimoji="0" lang="en-US" altLang="ko-KR" sz="1600">
              <a:latin typeface="HY견고딕" pitchFamily="18" charset="-127"/>
              <a:ea typeface="HY견고딕" pitchFamily="18" charset="-127"/>
            </a:endParaRPr>
          </a:p>
          <a:p>
            <a:pPr latinLnBrk="0">
              <a:lnSpc>
                <a:spcPct val="150000"/>
              </a:lnSpc>
            </a:pPr>
            <a:r>
              <a:rPr kumimoji="0" lang="en-US" altLang="ko-KR" sz="1600">
                <a:latin typeface="HY견고딕" pitchFamily="18" charset="-127"/>
                <a:ea typeface="HY견고딕" pitchFamily="18" charset="-127"/>
              </a:rPr>
              <a:t> - </a:t>
            </a:r>
            <a:r>
              <a:rPr kumimoji="0" lang="ko-KR" altLang="en-US" sz="1600">
                <a:latin typeface="HY견고딕" pitchFamily="18" charset="-127"/>
                <a:ea typeface="HY견고딕" pitchFamily="18" charset="-127"/>
              </a:rPr>
              <a:t>절대빈곤은 성장이 낮은 경우 악화됨</a:t>
            </a:r>
            <a:r>
              <a:rPr kumimoji="0" lang="en-US" altLang="ko-KR" sz="1600">
                <a:latin typeface="HY견고딕" pitchFamily="18" charset="-127"/>
                <a:ea typeface="HY견고딕" pitchFamily="18" charset="-127"/>
              </a:rPr>
              <a:t>(</a:t>
            </a:r>
            <a:r>
              <a:rPr kumimoji="0" lang="ko-KR" altLang="en-US" sz="1600">
                <a:latin typeface="HY견고딕" pitchFamily="18" charset="-127"/>
                <a:ea typeface="HY견고딕" pitchFamily="18" charset="-127"/>
              </a:rPr>
              <a:t>유경준</a:t>
            </a:r>
            <a:r>
              <a:rPr kumimoji="0" lang="en-US" altLang="ko-KR" sz="1600">
                <a:latin typeface="HY견고딕" pitchFamily="18" charset="-127"/>
                <a:ea typeface="HY견고딕" pitchFamily="18" charset="-127"/>
              </a:rPr>
              <a:t>, 2010)</a:t>
            </a:r>
            <a:endParaRPr kumimoji="0" lang="ko-KR" altLang="en-US" sz="16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225" name="AutoShape 39"/>
          <p:cNvSpPr>
            <a:spLocks noChangeArrowheads="1"/>
          </p:cNvSpPr>
          <p:nvPr/>
        </p:nvSpPr>
        <p:spPr bwMode="auto">
          <a:xfrm>
            <a:off x="701675" y="3599135"/>
            <a:ext cx="6102350" cy="406400"/>
          </a:xfrm>
          <a:prstGeom prst="roundRect">
            <a:avLst>
              <a:gd name="adj" fmla="val 11329"/>
            </a:avLst>
          </a:prstGeom>
          <a:gradFill rotWithShape="1">
            <a:gsLst>
              <a:gs pos="0">
                <a:srgbClr val="00B000">
                  <a:alpha val="14998"/>
                </a:srgbClr>
              </a:gs>
              <a:gs pos="100000">
                <a:srgbClr val="00B000">
                  <a:alpha val="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0"/>
            <a:endParaRPr kumimoji="0" lang="ko-KR" altLang="en-US"/>
          </a:p>
        </p:txBody>
      </p:sp>
      <p:pic>
        <p:nvPicPr>
          <p:cNvPr id="9226" name="Picture 89" descr="7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3730898"/>
            <a:ext cx="130175" cy="13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10"/>
          <p:cNvSpPr>
            <a:spLocks noChangeArrowheads="1"/>
          </p:cNvSpPr>
          <p:nvPr/>
        </p:nvSpPr>
        <p:spPr bwMode="auto">
          <a:xfrm>
            <a:off x="1031875" y="3643585"/>
            <a:ext cx="5556250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anchor="ctr">
            <a:spAutoFit/>
          </a:bodyPr>
          <a:lstStyle/>
          <a:p>
            <a:pPr algn="just" eaLnBrk="0" latinLnBrk="0" hangingPunct="0">
              <a:lnSpc>
                <a:spcPct val="110000"/>
              </a:lnSpc>
              <a:defRPr/>
            </a:pPr>
            <a:r>
              <a:rPr kumimoji="0" lang="ko-KR" altLang="en-US" dirty="0">
                <a:solidFill>
                  <a:srgbClr val="204711"/>
                </a:solidFill>
                <a:latin typeface="HY견고딕" pitchFamily="18" charset="-127"/>
                <a:ea typeface="HY견고딕" pitchFamily="18" charset="-127"/>
              </a:rPr>
              <a:t>경제적 요인</a:t>
            </a:r>
            <a:endParaRPr kumimoji="0" lang="ko-KR" altLang="ko-KR" dirty="0">
              <a:solidFill>
                <a:srgbClr val="20471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84213" y="4076973"/>
            <a:ext cx="8135937" cy="1984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latinLnBrk="0">
              <a:lnSpc>
                <a:spcPct val="150000"/>
              </a:lnSpc>
              <a:defRPr/>
            </a:pPr>
            <a:r>
              <a:rPr kumimoji="0" lang="ko-KR" altLang="en-US" dirty="0">
                <a:latin typeface="Arial" charset="0"/>
                <a:ea typeface="+mn-ea"/>
              </a:rPr>
              <a:t> </a:t>
            </a:r>
            <a:r>
              <a:rPr kumimoji="0" lang="en-US" altLang="ko-KR" sz="16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kumimoji="0" lang="ko-KR" altLang="en-US" sz="1600" dirty="0">
                <a:latin typeface="HY견고딕" pitchFamily="18" charset="-127"/>
                <a:ea typeface="HY견고딕" pitchFamily="18" charset="-127"/>
              </a:rPr>
              <a:t>숙련편향적 기술 발전</a:t>
            </a:r>
            <a:r>
              <a:rPr kumimoji="0" lang="en-US" altLang="ko-KR" sz="1600" dirty="0">
                <a:latin typeface="HY견고딕" pitchFamily="18" charset="-127"/>
                <a:ea typeface="HY견고딕" pitchFamily="18" charset="-127"/>
              </a:rPr>
              <a:t>: </a:t>
            </a:r>
            <a:r>
              <a:rPr kumimoji="0" lang="ko-KR" altLang="en-US" sz="1600" dirty="0" err="1">
                <a:latin typeface="HY견고딕" pitchFamily="18" charset="-127"/>
                <a:ea typeface="HY견고딕" pitchFamily="18" charset="-127"/>
              </a:rPr>
              <a:t>슥련</a:t>
            </a:r>
            <a:r>
              <a:rPr kumimoji="0" lang="en-US" altLang="ko-KR" sz="1600" dirty="0">
                <a:latin typeface="HY견고딕" pitchFamily="18" charset="-127"/>
                <a:ea typeface="HY견고딕" pitchFamily="18" charset="-127"/>
              </a:rPr>
              <a:t>-</a:t>
            </a:r>
            <a:r>
              <a:rPr kumimoji="0" lang="ko-KR" altLang="en-US" sz="1600" dirty="0" err="1">
                <a:latin typeface="HY견고딕" pitchFamily="18" charset="-127"/>
                <a:ea typeface="HY견고딕" pitchFamily="18" charset="-127"/>
              </a:rPr>
              <a:t>비숙련</a:t>
            </a:r>
            <a:r>
              <a:rPr kumimoji="0" lang="ko-KR" altLang="en-US" sz="1600" dirty="0">
                <a:latin typeface="HY견고딕" pitchFamily="18" charset="-127"/>
                <a:ea typeface="HY견고딕" pitchFamily="18" charset="-127"/>
              </a:rPr>
              <a:t> 노동자간의 임금격차 심화 및 </a:t>
            </a:r>
            <a:r>
              <a:rPr kumimoji="0" lang="ko-KR" altLang="en-US" sz="1600" dirty="0" err="1">
                <a:latin typeface="HY견고딕" pitchFamily="18" charset="-127"/>
                <a:ea typeface="HY견고딕" pitchFamily="18" charset="-127"/>
              </a:rPr>
              <a:t>비숙련</a:t>
            </a:r>
            <a:r>
              <a:rPr kumimoji="0" lang="ko-KR" altLang="en-US" sz="1600" dirty="0">
                <a:latin typeface="HY견고딕" pitchFamily="18" charset="-127"/>
                <a:ea typeface="HY견고딕" pitchFamily="18" charset="-127"/>
              </a:rPr>
              <a:t> 노동자에</a:t>
            </a:r>
            <a:endParaRPr kumimoji="0" lang="en-US" altLang="ko-KR" sz="1600" dirty="0">
              <a:latin typeface="HY견고딕" pitchFamily="18" charset="-127"/>
              <a:ea typeface="HY견고딕" pitchFamily="18" charset="-127"/>
            </a:endParaRPr>
          </a:p>
          <a:p>
            <a:pPr latinLnBrk="0">
              <a:lnSpc>
                <a:spcPct val="150000"/>
              </a:lnSpc>
              <a:defRPr/>
            </a:pPr>
            <a:r>
              <a:rPr kumimoji="0" lang="en-US" altLang="ko-KR" sz="1600" dirty="0">
                <a:latin typeface="HY견고딕" pitchFamily="18" charset="-127"/>
                <a:ea typeface="HY견고딕" pitchFamily="18" charset="-127"/>
              </a:rPr>
              <a:t>   </a:t>
            </a:r>
            <a:r>
              <a:rPr kumimoji="0" lang="ko-KR" altLang="en-US" sz="1600" dirty="0">
                <a:latin typeface="HY견고딕" pitchFamily="18" charset="-127"/>
                <a:ea typeface="HY견고딕" pitchFamily="18" charset="-127"/>
              </a:rPr>
              <a:t>대한 실업 초래</a:t>
            </a:r>
            <a:endParaRPr kumimoji="0" lang="en-US" altLang="ko-KR" sz="1600" dirty="0">
              <a:latin typeface="HY견고딕" pitchFamily="18" charset="-127"/>
              <a:ea typeface="HY견고딕" pitchFamily="18" charset="-127"/>
            </a:endParaRPr>
          </a:p>
          <a:p>
            <a:pPr latinLnBrk="0">
              <a:lnSpc>
                <a:spcPct val="150000"/>
              </a:lnSpc>
              <a:defRPr/>
            </a:pPr>
            <a:r>
              <a:rPr kumimoji="0" lang="en-US" altLang="ko-KR" sz="1600" dirty="0">
                <a:latin typeface="HY견고딕" pitchFamily="18" charset="-127"/>
                <a:ea typeface="HY견고딕" pitchFamily="18" charset="-127"/>
              </a:rPr>
              <a:t> - </a:t>
            </a:r>
            <a:r>
              <a:rPr kumimoji="0" lang="ko-KR" altLang="en-US" sz="1600" dirty="0">
                <a:latin typeface="HY견고딕" pitchFamily="18" charset="-127"/>
                <a:ea typeface="HY견고딕" pitchFamily="18" charset="-127"/>
              </a:rPr>
              <a:t>경제개방</a:t>
            </a:r>
            <a:endParaRPr kumimoji="0" lang="en-US" altLang="ko-KR" sz="1600" dirty="0">
              <a:latin typeface="HY견고딕" pitchFamily="18" charset="-127"/>
              <a:ea typeface="HY견고딕" pitchFamily="18" charset="-127"/>
            </a:endParaRPr>
          </a:p>
          <a:p>
            <a:pPr latinLnBrk="0">
              <a:lnSpc>
                <a:spcPct val="150000"/>
              </a:lnSpc>
              <a:defRPr/>
            </a:pPr>
            <a:r>
              <a:rPr kumimoji="0" lang="en-US" altLang="ko-KR" sz="1600" dirty="0">
                <a:latin typeface="HY견고딕" pitchFamily="18" charset="-127"/>
                <a:ea typeface="HY견고딕" pitchFamily="18" charset="-127"/>
              </a:rPr>
              <a:t> - </a:t>
            </a:r>
            <a:r>
              <a:rPr kumimoji="0" lang="ko-KR" altLang="en-US" sz="1550" dirty="0">
                <a:latin typeface="HY견고딕" pitchFamily="18" charset="-127"/>
                <a:ea typeface="HY견고딕" pitchFamily="18" charset="-127"/>
              </a:rPr>
              <a:t>산업구조</a:t>
            </a:r>
            <a:r>
              <a:rPr kumimoji="0" lang="en-US" altLang="ko-KR" sz="1550" dirty="0">
                <a:latin typeface="HY견고딕" pitchFamily="18" charset="-127"/>
                <a:ea typeface="HY견고딕" pitchFamily="18" charset="-127"/>
              </a:rPr>
              <a:t>: </a:t>
            </a:r>
            <a:r>
              <a:rPr kumimoji="0" lang="ko-KR" altLang="en-US" sz="1550" dirty="0">
                <a:latin typeface="HY견고딕" pitchFamily="18" charset="-127"/>
                <a:ea typeface="HY견고딕" pitchFamily="18" charset="-127"/>
              </a:rPr>
              <a:t>정부정책이 제조업 중심으로 편향된 경우</a:t>
            </a:r>
            <a:r>
              <a:rPr kumimoji="0" lang="en-US" altLang="ko-KR" sz="1550" dirty="0"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0" lang="ko-KR" altLang="en-US" sz="1550" dirty="0">
                <a:latin typeface="HY견고딕" pitchFamily="18" charset="-127"/>
                <a:ea typeface="HY견고딕" pitchFamily="18" charset="-127"/>
              </a:rPr>
              <a:t>고용창출효과가 큰 서비스산업의</a:t>
            </a:r>
            <a:endParaRPr kumimoji="0" lang="en-US" altLang="ko-KR" sz="1550" dirty="0">
              <a:latin typeface="HY견고딕" pitchFamily="18" charset="-127"/>
              <a:ea typeface="HY견고딕" pitchFamily="18" charset="-127"/>
            </a:endParaRPr>
          </a:p>
          <a:p>
            <a:pPr latinLnBrk="0">
              <a:lnSpc>
                <a:spcPct val="150000"/>
              </a:lnSpc>
              <a:defRPr/>
            </a:pPr>
            <a:r>
              <a:rPr kumimoji="0" lang="en-US" altLang="ko-KR" sz="1550" dirty="0">
                <a:latin typeface="HY견고딕" pitchFamily="18" charset="-127"/>
                <a:ea typeface="HY견고딕" pitchFamily="18" charset="-127"/>
              </a:rPr>
              <a:t>  </a:t>
            </a:r>
            <a:r>
              <a:rPr kumimoji="0" lang="ko-KR" altLang="en-US" sz="1550" dirty="0">
                <a:latin typeface="HY견고딕" pitchFamily="18" charset="-127"/>
                <a:ea typeface="HY견고딕" pitchFamily="18" charset="-127"/>
              </a:rPr>
              <a:t>  </a:t>
            </a:r>
            <a:r>
              <a:rPr kumimoji="0" lang="ko-KR" altLang="en-US" sz="1600" dirty="0">
                <a:latin typeface="HY견고딕" pitchFamily="18" charset="-127"/>
                <a:ea typeface="HY견고딕" pitchFamily="18" charset="-127"/>
              </a:rPr>
              <a:t>미발달로 소득분배가 악화될 수 있음</a:t>
            </a:r>
          </a:p>
        </p:txBody>
      </p:sp>
      <p:grpSp>
        <p:nvGrpSpPr>
          <p:cNvPr id="19" name="Group 208"/>
          <p:cNvGrpSpPr>
            <a:grpSpLocks/>
          </p:cNvGrpSpPr>
          <p:nvPr/>
        </p:nvGrpSpPr>
        <p:grpSpPr bwMode="auto">
          <a:xfrm>
            <a:off x="584200" y="1412875"/>
            <a:ext cx="4779963" cy="481013"/>
            <a:chOff x="100" y="489"/>
            <a:chExt cx="3011" cy="303"/>
          </a:xfrm>
        </p:grpSpPr>
        <p:grpSp>
          <p:nvGrpSpPr>
            <p:cNvPr id="20" name="Group 205"/>
            <p:cNvGrpSpPr>
              <a:grpSpLocks/>
            </p:cNvGrpSpPr>
            <p:nvPr/>
          </p:nvGrpSpPr>
          <p:grpSpPr bwMode="auto">
            <a:xfrm>
              <a:off x="265" y="502"/>
              <a:ext cx="2706" cy="265"/>
              <a:chOff x="265" y="502"/>
              <a:chExt cx="2706" cy="265"/>
            </a:xfrm>
          </p:grpSpPr>
          <p:pic>
            <p:nvPicPr>
              <p:cNvPr id="26" name="Picture 206" descr="tran re"/>
              <p:cNvPicPr preferRelativeResize="0">
                <a:picLocks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7" name="Picture 207" descr="tran re"/>
              <p:cNvPicPr preferRelativeResize="0">
                <a:picLocks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23" name="Picture 38" descr="ball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00" y="489"/>
              <a:ext cx="303" cy="3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" name="Rectangle 42"/>
            <p:cNvSpPr>
              <a:spLocks noChangeArrowheads="1"/>
            </p:cNvSpPr>
            <p:nvPr/>
          </p:nvSpPr>
          <p:spPr bwMode="auto">
            <a:xfrm>
              <a:off x="407" y="498"/>
              <a:ext cx="2704" cy="24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ko-KR" altLang="en-US" sz="2000" dirty="0" smtClean="0">
                  <a:solidFill>
                    <a:srgbClr val="02145E"/>
                  </a:solidFill>
                  <a:latin typeface="HY견고딕" pitchFamily="18" charset="-127"/>
                  <a:ea typeface="HY견고딕" pitchFamily="18" charset="-127"/>
                </a:rPr>
                <a:t>분배와 빈곤 문제 악화의 원인</a:t>
              </a:r>
              <a:endParaRPr kumimoji="0" lang="en-US" altLang="en-US" sz="2000" dirty="0">
                <a:solidFill>
                  <a:srgbClr val="02145E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25" name="Rectangle 51"/>
            <p:cNvSpPr>
              <a:spLocks noChangeArrowheads="1"/>
            </p:cNvSpPr>
            <p:nvPr/>
          </p:nvSpPr>
          <p:spPr bwMode="auto">
            <a:xfrm>
              <a:off x="138" y="513"/>
              <a:ext cx="223" cy="24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en-US" altLang="ko-KR" sz="2200" dirty="0" smtClean="0">
                  <a:solidFill>
                    <a:srgbClr val="000066"/>
                  </a:solidFill>
                  <a:ea typeface="HY헤드라인M" pitchFamily="18" charset="-127"/>
                </a:rPr>
                <a:t>2</a:t>
              </a:r>
              <a:endParaRPr kumimoji="0" lang="ko-KR" altLang="ko-KR" sz="2200" dirty="0">
                <a:solidFill>
                  <a:srgbClr val="000066"/>
                </a:solidFill>
                <a:ea typeface="HY헤드라인M" pitchFamily="18" charset="-127"/>
              </a:endParaRPr>
            </a:p>
          </p:txBody>
        </p:sp>
      </p:grp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419088" cy="244475"/>
          </a:xfrm>
        </p:spPr>
        <p:txBody>
          <a:bodyPr/>
          <a:lstStyle/>
          <a:p>
            <a:pPr algn="r">
              <a:defRPr/>
            </a:pPr>
            <a:fld id="{616FEFE5-D852-49C5-AFAB-7E5B5F4A8F0F}" type="slidenum">
              <a:rPr lang="en-US" altLang="ko-KR" smtClean="0"/>
              <a:pPr algn="r">
                <a:defRPr/>
              </a:pPr>
              <a:t>8</a:t>
            </a:fld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AutoShape 26"/>
          <p:cNvSpPr>
            <a:spLocks noChangeArrowheads="1"/>
          </p:cNvSpPr>
          <p:nvPr/>
        </p:nvSpPr>
        <p:spPr bwMode="auto">
          <a:xfrm>
            <a:off x="400050" y="2062485"/>
            <a:ext cx="8132763" cy="461963"/>
          </a:xfrm>
          <a:prstGeom prst="roundRect">
            <a:avLst>
              <a:gd name="adj" fmla="val 16930"/>
            </a:avLst>
          </a:prstGeom>
          <a:gradFill rotWithShape="1">
            <a:gsLst>
              <a:gs pos="0">
                <a:srgbClr val="225668"/>
              </a:gs>
              <a:gs pos="50000">
                <a:srgbClr val="317097"/>
              </a:gs>
              <a:gs pos="100000">
                <a:srgbClr val="4DADC7"/>
              </a:gs>
            </a:gsLst>
            <a:lin ang="5400000" scaled="1"/>
          </a:gradFill>
          <a:ln w="3175" algn="ctr">
            <a:solidFill>
              <a:srgbClr val="808080"/>
            </a:solidFill>
            <a:round/>
            <a:headEnd/>
            <a:tailEnd/>
          </a:ln>
          <a:effectLst>
            <a:outerShdw blurRad="25400" dist="25400" dir="27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latinLnBrk="0">
              <a:defRPr/>
            </a:pPr>
            <a:endParaRPr kumimoji="0" lang="ko-KR" altLang="en-US" b="1">
              <a:solidFill>
                <a:srgbClr val="FFFFFF"/>
              </a:solidFill>
              <a:latin typeface="-윤고딕130" pitchFamily="18" charset="-127"/>
              <a:ea typeface="-윤고딕130" pitchFamily="18" charset="-127"/>
            </a:endParaRPr>
          </a:p>
        </p:txBody>
      </p:sp>
      <p:sp>
        <p:nvSpPr>
          <p:cNvPr id="11" name="제목 1"/>
          <p:cNvSpPr txBox="1">
            <a:spLocks/>
          </p:cNvSpPr>
          <p:nvPr/>
        </p:nvSpPr>
        <p:spPr>
          <a:xfrm>
            <a:off x="665163" y="2097832"/>
            <a:ext cx="7799387" cy="468312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auto" latinLnBrk="0">
              <a:spcAft>
                <a:spcPts val="0"/>
              </a:spcAft>
              <a:defRPr/>
            </a:pPr>
            <a:r>
              <a:rPr kumimoji="0" lang="ko-KR" altLang="en-US" sz="1900" spc="-150" dirty="0">
                <a:ln w="3175">
                  <a:noFill/>
                </a:ln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+mj-cs"/>
              </a:rPr>
              <a:t>고령화</a:t>
            </a:r>
            <a:r>
              <a:rPr kumimoji="0" lang="en-US" altLang="ko-KR" sz="1900" spc="-150" dirty="0">
                <a:ln w="3175">
                  <a:noFill/>
                </a:ln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+mj-cs"/>
              </a:rPr>
              <a:t>: </a:t>
            </a:r>
            <a:r>
              <a:rPr kumimoji="0" lang="ko-KR" altLang="en-US" sz="1900" spc="-150" dirty="0">
                <a:ln w="3175">
                  <a:noFill/>
                </a:ln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+mj-cs"/>
              </a:rPr>
              <a:t>세계에서 가장 빠른 고령화가 진행 중</a:t>
            </a:r>
          </a:p>
        </p:txBody>
      </p:sp>
      <p:pic>
        <p:nvPicPr>
          <p:cNvPr id="11269" name="Picture 45" descr="그림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713" y="2205782"/>
            <a:ext cx="195262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22"/>
          <p:cNvSpPr txBox="1">
            <a:spLocks noChangeArrowheads="1"/>
          </p:cNvSpPr>
          <p:nvPr/>
        </p:nvSpPr>
        <p:spPr bwMode="auto">
          <a:xfrm>
            <a:off x="503238" y="2513806"/>
            <a:ext cx="8029575" cy="17780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eaLnBrk="1" latinLnBrk="0" hangingPunct="1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kumimoji="0" lang="en-US" altLang="ko-KR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dirty="0" smtClean="0">
                <a:latin typeface="HY견고딕" pitchFamily="18" charset="-127"/>
                <a:ea typeface="HY견고딕" pitchFamily="18" charset="-127"/>
              </a:rPr>
              <a:t>심각해지는 노인 빈곤 문제 </a:t>
            </a:r>
          </a:p>
          <a:p>
            <a:pPr marL="285750" indent="-285750" eaLnBrk="1" latinLnBrk="0" hangingPunct="1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kumimoji="0" lang="en-US" altLang="ko-KR" sz="15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2008</a:t>
            </a:r>
            <a:r>
              <a:rPr kumimoji="0" lang="ko-KR" altLang="en-US" sz="15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년 여성가구주 </a:t>
            </a:r>
            <a:r>
              <a:rPr kumimoji="0" lang="ko-KR" altLang="en-US" sz="1500" dirty="0" err="1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빈곤율은</a:t>
            </a:r>
            <a:r>
              <a:rPr kumimoji="0" lang="ko-KR" altLang="en-US" sz="15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en-US" altLang="ko-KR" sz="15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28.8%, </a:t>
            </a:r>
            <a:r>
              <a:rPr kumimoji="0" lang="ko-KR" altLang="en-US" sz="1500" dirty="0" err="1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노인빈곤율은</a:t>
            </a:r>
            <a:r>
              <a:rPr kumimoji="0" lang="ko-KR" altLang="en-US" sz="15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en-US" altLang="ko-KR" sz="15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48.2%</a:t>
            </a:r>
          </a:p>
          <a:p>
            <a:pPr marL="285750" indent="-285750" eaLnBrk="1" latinLnBrk="0" hangingPunct="1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독거노인 가구비중 증가</a:t>
            </a:r>
            <a:r>
              <a:rPr kumimoji="0" lang="en-US" altLang="ko-KR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: 16.3%(1996) → 19.7%(2000) → 23.5%(2006</a:t>
            </a:r>
            <a:r>
              <a:rPr kumimoji="0" lang="en-US" altLang="ko-KR" sz="15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 marL="285750" indent="-285750" eaLnBrk="1" latinLnBrk="0" hangingPunct="1">
              <a:lnSpc>
                <a:spcPct val="150000"/>
              </a:lnSpc>
              <a:buFont typeface="Wingdings" pitchFamily="2" charset="2"/>
              <a:buChar char="Ø"/>
              <a:defRPr/>
            </a:pPr>
            <a:endParaRPr kumimoji="0" lang="ko-KR" altLang="en-US" sz="700" dirty="0" smtClean="0">
              <a:latin typeface="HY견고딕" pitchFamily="18" charset="-127"/>
              <a:ea typeface="HY견고딕" pitchFamily="18" charset="-127"/>
            </a:endParaRPr>
          </a:p>
          <a:p>
            <a:pPr eaLnBrk="1" latinLnBrk="0" hangingPunct="1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kumimoji="0" lang="ko-KR" altLang="en-US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dirty="0">
                <a:latin typeface="HY견고딕" pitchFamily="18" charset="-127"/>
                <a:ea typeface="HY견고딕" pitchFamily="18" charset="-127"/>
              </a:rPr>
              <a:t>평균수명 </a:t>
            </a:r>
            <a:r>
              <a:rPr kumimoji="0" lang="en-US" altLang="ko-KR" dirty="0" err="1">
                <a:latin typeface="HY견고딕" pitchFamily="18" charset="-127"/>
                <a:ea typeface="HY견고딕" pitchFamily="18" charset="-127"/>
              </a:rPr>
              <a:t>vs</a:t>
            </a:r>
            <a:r>
              <a:rPr kumimoji="0" lang="en-US" altLang="ko-KR" dirty="0"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dirty="0">
                <a:latin typeface="HY견고딕" pitchFamily="18" charset="-127"/>
                <a:ea typeface="HY견고딕" pitchFamily="18" charset="-127"/>
              </a:rPr>
              <a:t>건강수명</a:t>
            </a:r>
            <a:r>
              <a:rPr kumimoji="0" lang="en-US" altLang="ko-KR" dirty="0">
                <a:latin typeface="HY견고딕" pitchFamily="18" charset="-127"/>
                <a:ea typeface="HY견고딕" pitchFamily="18" charset="-127"/>
              </a:rPr>
              <a:t>: 79</a:t>
            </a:r>
            <a:r>
              <a:rPr kumimoji="0" lang="ko-KR" altLang="en-US" dirty="0">
                <a:latin typeface="HY견고딕" pitchFamily="18" charset="-127"/>
                <a:ea typeface="HY견고딕" pitchFamily="18" charset="-127"/>
              </a:rPr>
              <a:t>세 </a:t>
            </a:r>
            <a:r>
              <a:rPr kumimoji="0" lang="en-US" altLang="ko-KR" dirty="0">
                <a:latin typeface="HY견고딕" pitchFamily="18" charset="-127"/>
                <a:ea typeface="HY견고딕" pitchFamily="18" charset="-127"/>
              </a:rPr>
              <a:t>- 67</a:t>
            </a:r>
            <a:r>
              <a:rPr kumimoji="0" lang="ko-KR" altLang="en-US" dirty="0">
                <a:latin typeface="HY견고딕" pitchFamily="18" charset="-127"/>
                <a:ea typeface="HY견고딕" pitchFamily="18" charset="-127"/>
              </a:rPr>
              <a:t>세 </a:t>
            </a:r>
            <a:r>
              <a:rPr kumimoji="0" lang="en-US" altLang="ko-KR" dirty="0">
                <a:latin typeface="HY견고딕" pitchFamily="18" charset="-127"/>
                <a:ea typeface="HY견고딕" pitchFamily="18" charset="-127"/>
              </a:rPr>
              <a:t>= 12</a:t>
            </a:r>
            <a:r>
              <a:rPr kumimoji="0" lang="ko-KR" altLang="en-US" dirty="0">
                <a:latin typeface="HY견고딕" pitchFamily="18" charset="-127"/>
                <a:ea typeface="HY견고딕" pitchFamily="18" charset="-127"/>
              </a:rPr>
              <a:t>년 </a:t>
            </a:r>
            <a:r>
              <a:rPr kumimoji="0" lang="en-US" altLang="ko-KR" dirty="0">
                <a:latin typeface="HY견고딕" pitchFamily="18" charset="-127"/>
                <a:ea typeface="HY견고딕" pitchFamily="18" charset="-127"/>
              </a:rPr>
              <a:t>(</a:t>
            </a:r>
            <a:r>
              <a:rPr kumimoji="0" lang="ko-KR" altLang="en-US" dirty="0">
                <a:latin typeface="HY견고딕" pitchFamily="18" charset="-127"/>
                <a:ea typeface="HY견고딕" pitchFamily="18" charset="-127"/>
              </a:rPr>
              <a:t>일본 </a:t>
            </a:r>
            <a:r>
              <a:rPr kumimoji="0" lang="en-US" altLang="ko-KR" dirty="0">
                <a:latin typeface="HY견고딕" pitchFamily="18" charset="-127"/>
                <a:ea typeface="HY견고딕" pitchFamily="18" charset="-127"/>
              </a:rPr>
              <a:t>82</a:t>
            </a:r>
            <a:r>
              <a:rPr kumimoji="0" lang="ko-KR" altLang="en-US" dirty="0">
                <a:latin typeface="HY견고딕" pitchFamily="18" charset="-127"/>
                <a:ea typeface="HY견고딕" pitchFamily="18" charset="-127"/>
              </a:rPr>
              <a:t>세 </a:t>
            </a:r>
            <a:r>
              <a:rPr kumimoji="0" lang="en-US" altLang="ko-KR" dirty="0">
                <a:latin typeface="HY견고딕" pitchFamily="18" charset="-127"/>
                <a:ea typeface="HY견고딕" pitchFamily="18" charset="-127"/>
              </a:rPr>
              <a:t>– 76</a:t>
            </a:r>
            <a:r>
              <a:rPr kumimoji="0" lang="ko-KR" altLang="en-US" dirty="0">
                <a:latin typeface="HY견고딕" pitchFamily="18" charset="-127"/>
                <a:ea typeface="HY견고딕" pitchFamily="18" charset="-127"/>
              </a:rPr>
              <a:t>세 </a:t>
            </a:r>
            <a:r>
              <a:rPr kumimoji="0" lang="en-US" altLang="ko-KR" dirty="0">
                <a:latin typeface="HY견고딕" pitchFamily="18" charset="-127"/>
                <a:ea typeface="HY견고딕" pitchFamily="18" charset="-127"/>
              </a:rPr>
              <a:t>= 6</a:t>
            </a:r>
            <a:r>
              <a:rPr kumimoji="0" lang="ko-KR" altLang="en-US" dirty="0">
                <a:latin typeface="HY견고딕" pitchFamily="18" charset="-127"/>
                <a:ea typeface="HY견고딕" pitchFamily="18" charset="-127"/>
              </a:rPr>
              <a:t>년</a:t>
            </a:r>
            <a:r>
              <a:rPr kumimoji="0" lang="en-US" altLang="ko-KR" dirty="0" smtClean="0">
                <a:latin typeface="HY견고딕" pitchFamily="18" charset="-127"/>
                <a:ea typeface="HY견고딕" pitchFamily="18" charset="-127"/>
              </a:rPr>
              <a:t>)</a:t>
            </a:r>
            <a:endParaRPr kumimoji="0" lang="ko-KR" altLang="en-US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AutoShape 26"/>
          <p:cNvSpPr>
            <a:spLocks noChangeArrowheads="1"/>
          </p:cNvSpPr>
          <p:nvPr/>
        </p:nvSpPr>
        <p:spPr bwMode="auto">
          <a:xfrm>
            <a:off x="395288" y="4436343"/>
            <a:ext cx="8132762" cy="461963"/>
          </a:xfrm>
          <a:prstGeom prst="roundRect">
            <a:avLst>
              <a:gd name="adj" fmla="val 16930"/>
            </a:avLst>
          </a:prstGeom>
          <a:gradFill rotWithShape="1">
            <a:gsLst>
              <a:gs pos="0">
                <a:srgbClr val="225668"/>
              </a:gs>
              <a:gs pos="50000">
                <a:srgbClr val="317097"/>
              </a:gs>
              <a:gs pos="100000">
                <a:srgbClr val="4DADC7"/>
              </a:gs>
            </a:gsLst>
            <a:lin ang="5400000" scaled="1"/>
          </a:gradFill>
          <a:ln w="3175" algn="ctr">
            <a:solidFill>
              <a:srgbClr val="808080"/>
            </a:solidFill>
            <a:round/>
            <a:headEnd/>
            <a:tailEnd/>
          </a:ln>
          <a:effectLst>
            <a:outerShdw blurRad="25400" dist="25400" dir="27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latinLnBrk="0">
              <a:defRPr/>
            </a:pPr>
            <a:endParaRPr kumimoji="0" lang="ko-KR" altLang="en-US" b="1">
              <a:solidFill>
                <a:srgbClr val="FFFFFF"/>
              </a:solidFill>
              <a:latin typeface="-윤고딕130" pitchFamily="18" charset="-127"/>
              <a:ea typeface="-윤고딕130" pitchFamily="18" charset="-127"/>
            </a:endParaRPr>
          </a:p>
        </p:txBody>
      </p:sp>
      <p:sp>
        <p:nvSpPr>
          <p:cNvPr id="15" name="제목 1"/>
          <p:cNvSpPr txBox="1">
            <a:spLocks/>
          </p:cNvSpPr>
          <p:nvPr/>
        </p:nvSpPr>
        <p:spPr>
          <a:xfrm>
            <a:off x="660400" y="4472856"/>
            <a:ext cx="7799388" cy="468312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auto" latinLnBrk="0">
              <a:spcAft>
                <a:spcPts val="0"/>
              </a:spcAft>
              <a:defRPr/>
            </a:pPr>
            <a:r>
              <a:rPr kumimoji="0" lang="ko-KR" altLang="en-US" sz="1900" spc="-150" dirty="0" err="1">
                <a:ln w="3175">
                  <a:noFill/>
                </a:ln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+mj-cs"/>
              </a:rPr>
              <a:t>저출산</a:t>
            </a:r>
            <a:r>
              <a:rPr kumimoji="0" lang="en-US" altLang="ko-KR" sz="1900" spc="-150" dirty="0">
                <a:ln w="3175">
                  <a:noFill/>
                </a:ln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+mj-cs"/>
              </a:rPr>
              <a:t>: </a:t>
            </a:r>
            <a:r>
              <a:rPr kumimoji="0" lang="ko-KR" altLang="en-US" sz="1900" spc="-150" dirty="0">
                <a:ln w="3175">
                  <a:noFill/>
                </a:ln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+mj-cs"/>
              </a:rPr>
              <a:t>세계 </a:t>
            </a:r>
            <a:r>
              <a:rPr kumimoji="0" lang="ko-KR" altLang="en-US" sz="1900" spc="-150" dirty="0" smtClean="0">
                <a:ln w="3175">
                  <a:noFill/>
                </a:ln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+mj-cs"/>
              </a:rPr>
              <a:t>최저 수준 </a:t>
            </a:r>
            <a:r>
              <a:rPr kumimoji="0" lang="ko-KR" altLang="en-US" sz="1900" spc="-150" dirty="0" err="1">
                <a:ln w="3175">
                  <a:noFill/>
                </a:ln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+mj-cs"/>
              </a:rPr>
              <a:t>출산률의</a:t>
            </a:r>
            <a:r>
              <a:rPr kumimoji="0" lang="ko-KR" altLang="en-US" sz="1900" spc="-150" dirty="0">
                <a:ln w="3175">
                  <a:noFill/>
                </a:ln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+mj-cs"/>
              </a:rPr>
              <a:t> 심각성 </a:t>
            </a:r>
          </a:p>
        </p:txBody>
      </p:sp>
      <p:pic>
        <p:nvPicPr>
          <p:cNvPr id="11273" name="Picture 45" descr="그림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8950" y="4580806"/>
            <a:ext cx="19526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extBox 22"/>
          <p:cNvSpPr txBox="1">
            <a:spLocks noChangeArrowheads="1"/>
          </p:cNvSpPr>
          <p:nvPr/>
        </p:nvSpPr>
        <p:spPr bwMode="auto">
          <a:xfrm>
            <a:off x="539750" y="4870450"/>
            <a:ext cx="8604250" cy="156966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eaLnBrk="1" latinLnBrk="0" hangingPunct="1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kumimoji="0" lang="en-US" altLang="ko-KR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dirty="0" err="1" smtClean="0">
                <a:latin typeface="HY견고딕" pitchFamily="18" charset="-127"/>
                <a:ea typeface="HY견고딕" pitchFamily="18" charset="-127"/>
              </a:rPr>
              <a:t>초혼연령과</a:t>
            </a:r>
            <a:r>
              <a:rPr kumimoji="0" lang="ko-KR" altLang="en-US" dirty="0" smtClean="0">
                <a:latin typeface="HY견고딕" pitchFamily="18" charset="-127"/>
                <a:ea typeface="HY견고딕" pitchFamily="18" charset="-127"/>
              </a:rPr>
              <a:t> 초산연령의 급상승으로 더욱 심각 </a:t>
            </a:r>
          </a:p>
          <a:p>
            <a:pPr marL="285750" indent="-285750" eaLnBrk="1" latinLnBrk="0" hangingPunct="1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kumimoji="0" lang="ko-KR" altLang="en-US" sz="1500" dirty="0" err="1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초혼연령</a:t>
            </a:r>
            <a:r>
              <a:rPr kumimoji="0" lang="en-US" altLang="ko-KR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: 1990</a:t>
            </a: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년 </a:t>
            </a:r>
            <a:r>
              <a:rPr kumimoji="0" lang="en-US" altLang="ko-KR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24.8</a:t>
            </a: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세 → </a:t>
            </a:r>
            <a:r>
              <a:rPr kumimoji="0" lang="en-US" altLang="ko-KR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1998</a:t>
            </a: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년 </a:t>
            </a:r>
            <a:r>
              <a:rPr kumimoji="0" lang="en-US" altLang="ko-KR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26.0</a:t>
            </a: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세 → </a:t>
            </a:r>
            <a:r>
              <a:rPr kumimoji="0" lang="en-US" altLang="ko-KR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2008</a:t>
            </a: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년 </a:t>
            </a:r>
            <a:r>
              <a:rPr kumimoji="0" lang="en-US" altLang="ko-KR" sz="15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28.3</a:t>
            </a:r>
            <a:r>
              <a:rPr kumimoji="0" lang="ko-KR" altLang="en-US" sz="15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세</a:t>
            </a:r>
            <a:r>
              <a:rPr kumimoji="0" lang="en-US" altLang="ko-KR" sz="15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일본 </a:t>
            </a:r>
            <a:r>
              <a:rPr kumimoji="0" lang="en-US" altLang="ko-KR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27.3</a:t>
            </a: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세</a:t>
            </a:r>
            <a:r>
              <a:rPr kumimoji="0" lang="en-US" altLang="ko-KR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미국 </a:t>
            </a:r>
            <a:r>
              <a:rPr kumimoji="0" lang="en-US" altLang="ko-KR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25.6</a:t>
            </a: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세</a:t>
            </a:r>
            <a:r>
              <a:rPr kumimoji="0" lang="en-US" altLang="ko-KR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 marL="285750" indent="-285750" eaLnBrk="1" latinLnBrk="0" hangingPunct="1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초산연령</a:t>
            </a:r>
            <a:r>
              <a:rPr kumimoji="0" lang="en-US" altLang="ko-KR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: 1990</a:t>
            </a: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년 </a:t>
            </a:r>
            <a:r>
              <a:rPr kumimoji="0" lang="en-US" altLang="ko-KR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25.9</a:t>
            </a: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세 → </a:t>
            </a:r>
            <a:r>
              <a:rPr kumimoji="0" lang="en-US" altLang="ko-KR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2007</a:t>
            </a: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년 </a:t>
            </a:r>
            <a:r>
              <a:rPr kumimoji="0" lang="en-US" altLang="ko-KR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29.4</a:t>
            </a:r>
            <a:r>
              <a:rPr kumimoji="0" lang="ko-KR" altLang="en-US" sz="15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세</a:t>
            </a:r>
            <a:r>
              <a:rPr kumimoji="0" lang="en-US" altLang="ko-KR" sz="15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kumimoji="0" lang="en-US" altLang="ko-KR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OECD </a:t>
            </a: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평균 </a:t>
            </a:r>
            <a:r>
              <a:rPr kumimoji="0" lang="en-US" altLang="ko-KR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27.8</a:t>
            </a: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세</a:t>
            </a:r>
            <a:r>
              <a:rPr kumimoji="0" lang="en-US" altLang="ko-KR" sz="15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kumimoji="0" lang="en-US" altLang="ko-KR" sz="70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latinLnBrk="0"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ko-KR" altLang="en-US" sz="16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en-US" altLang="ko-KR" sz="1600" dirty="0" smtClean="0">
                <a:latin typeface="HY견고딕" pitchFamily="18" charset="-127"/>
                <a:ea typeface="HY견고딕" pitchFamily="18" charset="-127"/>
              </a:rPr>
              <a:t>[</a:t>
            </a:r>
            <a:r>
              <a:rPr kumimoji="0" lang="ko-KR" altLang="en-US" sz="1600" dirty="0" err="1">
                <a:latin typeface="HY견고딕" pitchFamily="18" charset="-127"/>
                <a:ea typeface="HY견고딕" pitchFamily="18" charset="-127"/>
              </a:rPr>
              <a:t>저출산대책</a:t>
            </a:r>
            <a:r>
              <a:rPr kumimoji="0" lang="ko-KR" altLang="en-US" sz="1600" dirty="0"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en-US" altLang="ko-KR" sz="1600" dirty="0">
                <a:latin typeface="HY견고딕" pitchFamily="18" charset="-127"/>
                <a:ea typeface="HY견고딕" pitchFamily="18" charset="-127"/>
              </a:rPr>
              <a:t>= </a:t>
            </a:r>
            <a:r>
              <a:rPr kumimoji="0" lang="ko-KR" altLang="en-US" sz="1600" dirty="0">
                <a:latin typeface="HY견고딕" pitchFamily="18" charset="-127"/>
                <a:ea typeface="HY견고딕" pitchFamily="18" charset="-127"/>
              </a:rPr>
              <a:t>보육지원</a:t>
            </a:r>
            <a:r>
              <a:rPr kumimoji="0" lang="en-US" altLang="ko-KR" sz="1600" dirty="0">
                <a:latin typeface="HY견고딕" pitchFamily="18" charset="-127"/>
                <a:ea typeface="HY견고딕" pitchFamily="18" charset="-127"/>
              </a:rPr>
              <a:t>] </a:t>
            </a:r>
            <a:r>
              <a:rPr kumimoji="0" lang="ko-KR" altLang="en-US" sz="1600" dirty="0">
                <a:latin typeface="HY견고딕" pitchFamily="18" charset="-127"/>
                <a:ea typeface="HY견고딕" pitchFamily="18" charset="-127"/>
              </a:rPr>
              <a:t>으로  </a:t>
            </a:r>
            <a:r>
              <a:rPr kumimoji="0" lang="ko-KR" altLang="en-US" sz="1600" dirty="0" smtClean="0">
                <a:latin typeface="HY견고딕" pitchFamily="18" charset="-127"/>
                <a:ea typeface="HY견고딕" pitchFamily="18" charset="-127"/>
              </a:rPr>
              <a:t>결론을 내고</a:t>
            </a:r>
            <a:r>
              <a:rPr kumimoji="0" lang="en-US" altLang="ko-KR" sz="16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kumimoji="0" lang="ko-KR" altLang="en-US" sz="1600" dirty="0">
                <a:latin typeface="HY견고딕" pitchFamily="18" charset="-127"/>
                <a:ea typeface="HY견고딕" pitchFamily="18" charset="-127"/>
              </a:rPr>
              <a:t>막대한 재원을 투입하기에 </a:t>
            </a:r>
            <a:r>
              <a:rPr kumimoji="0" lang="ko-KR" altLang="en-US" sz="1600" dirty="0" smtClean="0">
                <a:latin typeface="HY견고딕" pitchFamily="18" charset="-127"/>
                <a:ea typeface="HY견고딕" pitchFamily="18" charset="-127"/>
              </a:rPr>
              <a:t>급급</a:t>
            </a:r>
            <a:endParaRPr kumimoji="0"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552450" y="533400"/>
            <a:ext cx="6838950" cy="563563"/>
          </a:xfrm>
        </p:spPr>
        <p:txBody>
          <a:bodyPr/>
          <a:lstStyle/>
          <a:p>
            <a:pPr eaLnBrk="1" hangingPunct="1"/>
            <a:r>
              <a:rPr lang="en-US" altLang="ko-KR" smtClean="0">
                <a:latin typeface="HY헤드라인M" pitchFamily="18" charset="-127"/>
                <a:ea typeface="HY헤드라인M" pitchFamily="18" charset="-127"/>
              </a:rPr>
              <a:t>I. </a:t>
            </a:r>
            <a:r>
              <a:rPr lang="ko-KR" altLang="en-US" smtClean="0">
                <a:latin typeface="HY헤드라인M" pitchFamily="18" charset="-127"/>
                <a:ea typeface="HY헤드라인M" pitchFamily="18" charset="-127"/>
              </a:rPr>
              <a:t>복지환경의 변화</a:t>
            </a:r>
            <a:endParaRPr lang="en-US" altLang="ko-KR" smtClean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24" name="Group 208"/>
          <p:cNvGrpSpPr>
            <a:grpSpLocks/>
          </p:cNvGrpSpPr>
          <p:nvPr/>
        </p:nvGrpSpPr>
        <p:grpSpPr bwMode="auto">
          <a:xfrm>
            <a:off x="584200" y="1412875"/>
            <a:ext cx="4779963" cy="481013"/>
            <a:chOff x="100" y="489"/>
            <a:chExt cx="3011" cy="303"/>
          </a:xfrm>
        </p:grpSpPr>
        <p:grpSp>
          <p:nvGrpSpPr>
            <p:cNvPr id="25" name="Group 205"/>
            <p:cNvGrpSpPr>
              <a:grpSpLocks/>
            </p:cNvGrpSpPr>
            <p:nvPr/>
          </p:nvGrpSpPr>
          <p:grpSpPr bwMode="auto">
            <a:xfrm>
              <a:off x="265" y="502"/>
              <a:ext cx="2706" cy="265"/>
              <a:chOff x="265" y="502"/>
              <a:chExt cx="2706" cy="265"/>
            </a:xfrm>
          </p:grpSpPr>
          <p:pic>
            <p:nvPicPr>
              <p:cNvPr id="29" name="Picture 206" descr="tran re"/>
              <p:cNvPicPr preferRelativeResize="0">
                <a:picLocks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0" name="Picture 207" descr="tran re"/>
              <p:cNvPicPr preferRelativeResize="0">
                <a:picLocks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26" name="Picture 38" descr="ball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00" y="489"/>
              <a:ext cx="303" cy="3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" name="Rectangle 42"/>
            <p:cNvSpPr>
              <a:spLocks noChangeArrowheads="1"/>
            </p:cNvSpPr>
            <p:nvPr/>
          </p:nvSpPr>
          <p:spPr bwMode="auto">
            <a:xfrm>
              <a:off x="407" y="498"/>
              <a:ext cx="2704" cy="24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ko-KR" altLang="en-US" sz="2000" dirty="0" smtClean="0">
                  <a:solidFill>
                    <a:srgbClr val="02145E"/>
                  </a:solidFill>
                  <a:latin typeface="HY견고딕" pitchFamily="18" charset="-127"/>
                  <a:ea typeface="HY견고딕" pitchFamily="18" charset="-127"/>
                </a:rPr>
                <a:t>고령화와 </a:t>
              </a:r>
              <a:r>
                <a:rPr kumimoji="0" lang="ko-KR" altLang="en-US" sz="2000" dirty="0" err="1" smtClean="0">
                  <a:solidFill>
                    <a:srgbClr val="02145E"/>
                  </a:solidFill>
                  <a:latin typeface="HY견고딕" pitchFamily="18" charset="-127"/>
                  <a:ea typeface="HY견고딕" pitchFamily="18" charset="-127"/>
                </a:rPr>
                <a:t>저출산</a:t>
              </a:r>
              <a:endParaRPr kumimoji="0" lang="en-US" altLang="en-US" sz="2000" dirty="0">
                <a:solidFill>
                  <a:srgbClr val="02145E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28" name="Rectangle 51"/>
            <p:cNvSpPr>
              <a:spLocks noChangeArrowheads="1"/>
            </p:cNvSpPr>
            <p:nvPr/>
          </p:nvSpPr>
          <p:spPr bwMode="auto">
            <a:xfrm>
              <a:off x="138" y="513"/>
              <a:ext cx="223" cy="24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en-US" altLang="ko-KR" sz="2200" dirty="0">
                  <a:solidFill>
                    <a:srgbClr val="000066"/>
                  </a:solidFill>
                  <a:ea typeface="HY헤드라인M" pitchFamily="18" charset="-127"/>
                </a:rPr>
                <a:t>3</a:t>
              </a:r>
              <a:endParaRPr kumimoji="0" lang="ko-KR" altLang="ko-KR" sz="2200" dirty="0">
                <a:solidFill>
                  <a:srgbClr val="000066"/>
                </a:solidFill>
                <a:ea typeface="HY헤드라인M" pitchFamily="18" charset="-127"/>
              </a:endParaRPr>
            </a:p>
          </p:txBody>
        </p:sp>
      </p:grpSp>
      <p:sp>
        <p:nvSpPr>
          <p:cNvPr id="19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419088" cy="244475"/>
          </a:xfrm>
        </p:spPr>
        <p:txBody>
          <a:bodyPr/>
          <a:lstStyle/>
          <a:p>
            <a:pPr algn="r">
              <a:defRPr/>
            </a:pPr>
            <a:fld id="{616FEFE5-D852-49C5-AFAB-7E5B5F4A8F0F}" type="slidenum">
              <a:rPr lang="en-US" altLang="ko-KR" smtClean="0"/>
              <a:pPr algn="r">
                <a:defRPr/>
              </a:pPr>
              <a:t>9</a:t>
            </a:fld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AutoShape 26"/>
          <p:cNvSpPr>
            <a:spLocks noChangeArrowheads="1"/>
          </p:cNvSpPr>
          <p:nvPr/>
        </p:nvSpPr>
        <p:spPr bwMode="auto">
          <a:xfrm>
            <a:off x="405922" y="2103412"/>
            <a:ext cx="8270534" cy="461963"/>
          </a:xfrm>
          <a:prstGeom prst="roundRect">
            <a:avLst>
              <a:gd name="adj" fmla="val 16930"/>
            </a:avLst>
          </a:prstGeom>
          <a:gradFill rotWithShape="1">
            <a:gsLst>
              <a:gs pos="0">
                <a:srgbClr val="225668"/>
              </a:gs>
              <a:gs pos="50000">
                <a:srgbClr val="317097"/>
              </a:gs>
              <a:gs pos="100000">
                <a:srgbClr val="4DADC7"/>
              </a:gs>
            </a:gsLst>
            <a:lin ang="5400000" scaled="1"/>
          </a:gradFill>
          <a:ln w="3175" algn="ctr">
            <a:solidFill>
              <a:srgbClr val="808080"/>
            </a:solidFill>
            <a:round/>
            <a:headEnd/>
            <a:tailEnd/>
          </a:ln>
          <a:effectLst>
            <a:outerShdw blurRad="25400" dist="25400" dir="27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latinLnBrk="0">
              <a:defRPr/>
            </a:pPr>
            <a:endParaRPr kumimoji="0" lang="ko-KR" altLang="en-US" b="1">
              <a:solidFill>
                <a:srgbClr val="FFFFFF"/>
              </a:solidFill>
              <a:latin typeface="-윤고딕130" pitchFamily="18" charset="-127"/>
              <a:ea typeface="-윤고딕130" pitchFamily="18" charset="-127"/>
            </a:endParaRPr>
          </a:p>
        </p:txBody>
      </p:sp>
      <p:sp>
        <p:nvSpPr>
          <p:cNvPr id="13315" name="TextBox 22"/>
          <p:cNvSpPr txBox="1">
            <a:spLocks noChangeArrowheads="1"/>
          </p:cNvSpPr>
          <p:nvPr/>
        </p:nvSpPr>
        <p:spPr bwMode="auto">
          <a:xfrm>
            <a:off x="575816" y="2092300"/>
            <a:ext cx="8748712" cy="413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>
              <a:lnSpc>
                <a:spcPct val="150000"/>
              </a:lnSpc>
            </a:pPr>
            <a:r>
              <a:rPr kumimoji="0" lang="ko-KR" altLang="en-US" sz="16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경제지출 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sym typeface="Wingdings" pitchFamily="2" charset="2"/>
              </a:rPr>
              <a:t> 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sym typeface="Wingdings" pitchFamily="2" charset="2"/>
              </a:rPr>
              <a:t>복지지출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sym typeface="Wingdings" pitchFamily="2" charset="2"/>
              </a:rPr>
              <a:t>: 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국민연금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,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sz="16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건강보험 지출의 증가로 복지지출은 더욱 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증가전망</a:t>
            </a:r>
            <a:endParaRPr kumimoji="0" lang="ko-KR" altLang="en-US" sz="16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316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331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ko-KR" altLang="ko-KR"/>
          </a:p>
        </p:txBody>
      </p:sp>
      <p:sp>
        <p:nvSpPr>
          <p:cNvPr id="13318" name="TextBox 22"/>
          <p:cNvSpPr txBox="1">
            <a:spLocks noChangeArrowheads="1"/>
          </p:cNvSpPr>
          <p:nvPr/>
        </p:nvSpPr>
        <p:spPr bwMode="auto">
          <a:xfrm>
            <a:off x="2411413" y="2636912"/>
            <a:ext cx="39973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>
              <a:lnSpc>
                <a:spcPct val="150000"/>
              </a:lnSpc>
            </a:pPr>
            <a:r>
              <a:rPr kumimoji="0" lang="en-US" altLang="ko-KR" sz="1600" b="1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[</a:t>
            </a:r>
            <a:r>
              <a:rPr kumimoji="0" lang="ko-KR" altLang="en-US" sz="1600" b="1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통합재정규모 대비 분야별 재정지출 비중</a:t>
            </a:r>
            <a:r>
              <a:rPr kumimoji="0" lang="en-US" altLang="ko-KR" sz="1600" b="1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]</a:t>
            </a:r>
            <a:endParaRPr kumimoji="0" lang="ko-KR" altLang="en-US" sz="1600" b="1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3322" name="그림 272" descr="9페이지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350" y="3156025"/>
            <a:ext cx="5976938" cy="324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2"/>
          <p:cNvSpPr>
            <a:spLocks noGrp="1" noChangeArrowheads="1"/>
          </p:cNvSpPr>
          <p:nvPr>
            <p:ph type="title"/>
          </p:nvPr>
        </p:nvSpPr>
        <p:spPr>
          <a:xfrm>
            <a:off x="552450" y="533400"/>
            <a:ext cx="6838950" cy="563563"/>
          </a:xfrm>
        </p:spPr>
        <p:txBody>
          <a:bodyPr/>
          <a:lstStyle/>
          <a:p>
            <a:pPr eaLnBrk="1" hangingPunct="1"/>
            <a:r>
              <a:rPr lang="en-US" altLang="ko-KR" smtClean="0">
                <a:latin typeface="HY헤드라인M" pitchFamily="18" charset="-127"/>
                <a:ea typeface="HY헤드라인M" pitchFamily="18" charset="-127"/>
              </a:rPr>
              <a:t>I. </a:t>
            </a:r>
            <a:r>
              <a:rPr lang="ko-KR" altLang="en-US" smtClean="0">
                <a:latin typeface="HY헤드라인M" pitchFamily="18" charset="-127"/>
                <a:ea typeface="HY헤드라인M" pitchFamily="18" charset="-127"/>
              </a:rPr>
              <a:t>복지환경의 변화</a:t>
            </a:r>
            <a:endParaRPr lang="en-US" altLang="ko-KR" smtClean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20" name="Picture 45" descr="그림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8691" y="2234363"/>
            <a:ext cx="19526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1" name="Group 208"/>
          <p:cNvGrpSpPr>
            <a:grpSpLocks/>
          </p:cNvGrpSpPr>
          <p:nvPr/>
        </p:nvGrpSpPr>
        <p:grpSpPr bwMode="auto">
          <a:xfrm>
            <a:off x="584200" y="1412875"/>
            <a:ext cx="4779963" cy="481013"/>
            <a:chOff x="100" y="489"/>
            <a:chExt cx="3011" cy="303"/>
          </a:xfrm>
        </p:grpSpPr>
        <p:grpSp>
          <p:nvGrpSpPr>
            <p:cNvPr id="22" name="Group 205"/>
            <p:cNvGrpSpPr>
              <a:grpSpLocks/>
            </p:cNvGrpSpPr>
            <p:nvPr/>
          </p:nvGrpSpPr>
          <p:grpSpPr bwMode="auto">
            <a:xfrm>
              <a:off x="265" y="502"/>
              <a:ext cx="2706" cy="265"/>
              <a:chOff x="265" y="502"/>
              <a:chExt cx="2706" cy="265"/>
            </a:xfrm>
          </p:grpSpPr>
          <p:pic>
            <p:nvPicPr>
              <p:cNvPr id="26" name="Picture 206" descr="tran re"/>
              <p:cNvPicPr preferRelativeResize="0">
                <a:picLocks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7" name="Picture 207" descr="tran re"/>
              <p:cNvPicPr preferRelativeResize="0">
                <a:picLocks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23" name="Picture 38" descr="ball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00" y="489"/>
              <a:ext cx="303" cy="3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" name="Rectangle 42"/>
            <p:cNvSpPr>
              <a:spLocks noChangeArrowheads="1"/>
            </p:cNvSpPr>
            <p:nvPr/>
          </p:nvSpPr>
          <p:spPr bwMode="auto">
            <a:xfrm>
              <a:off x="407" y="498"/>
              <a:ext cx="2704" cy="24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ko-KR" altLang="en-US" sz="2000" dirty="0" smtClean="0">
                  <a:solidFill>
                    <a:srgbClr val="02145E"/>
                  </a:solidFill>
                  <a:latin typeface="HY견고딕" pitchFamily="18" charset="-127"/>
                  <a:ea typeface="HY견고딕" pitchFamily="18" charset="-127"/>
                </a:rPr>
                <a:t>복지지출 증가</a:t>
              </a:r>
              <a:endParaRPr kumimoji="0" lang="en-US" altLang="en-US" sz="2000" dirty="0">
                <a:solidFill>
                  <a:srgbClr val="02145E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25" name="Rectangle 51"/>
            <p:cNvSpPr>
              <a:spLocks noChangeArrowheads="1"/>
            </p:cNvSpPr>
            <p:nvPr/>
          </p:nvSpPr>
          <p:spPr bwMode="auto">
            <a:xfrm>
              <a:off x="138" y="513"/>
              <a:ext cx="223" cy="24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en-US" altLang="ko-KR" sz="2200" dirty="0" smtClean="0">
                  <a:solidFill>
                    <a:srgbClr val="000066"/>
                  </a:solidFill>
                  <a:ea typeface="HY헤드라인M" pitchFamily="18" charset="-127"/>
                </a:rPr>
                <a:t>4</a:t>
              </a:r>
              <a:endParaRPr kumimoji="0" lang="ko-KR" altLang="ko-KR" sz="2200" dirty="0">
                <a:solidFill>
                  <a:srgbClr val="000066"/>
                </a:solidFill>
                <a:ea typeface="HY헤드라인M" pitchFamily="18" charset="-127"/>
              </a:endParaRPr>
            </a:p>
          </p:txBody>
        </p:sp>
      </p:grpSp>
      <p:sp>
        <p:nvSpPr>
          <p:cNvPr id="28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419088" cy="244475"/>
          </a:xfrm>
        </p:spPr>
        <p:txBody>
          <a:bodyPr/>
          <a:lstStyle/>
          <a:p>
            <a:pPr algn="r">
              <a:defRPr/>
            </a:pPr>
            <a:fld id="{616FEFE5-D852-49C5-AFAB-7E5B5F4A8F0F}" type="slidenum">
              <a:rPr lang="en-US" altLang="ko-KR" smtClean="0"/>
              <a:pPr algn="r">
                <a:defRPr/>
              </a:pPr>
              <a:t>10</a:t>
            </a:fld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22"/>
          <p:cNvSpPr txBox="1">
            <a:spLocks noChangeArrowheads="1"/>
          </p:cNvSpPr>
          <p:nvPr/>
        </p:nvSpPr>
        <p:spPr bwMode="auto">
          <a:xfrm>
            <a:off x="395288" y="2663185"/>
            <a:ext cx="8640762" cy="3070071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marL="285750" indent="-285750" eaLnBrk="1" latinLnBrk="0" hangingPunct="1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kumimoji="0" lang="ko-KR" altLang="en-US" sz="1700" dirty="0" smtClean="0">
                <a:latin typeface="HY견고딕" pitchFamily="18" charset="-127"/>
                <a:ea typeface="HY견고딕" pitchFamily="18" charset="-127"/>
              </a:rPr>
              <a:t>재원조성과 </a:t>
            </a:r>
            <a:r>
              <a:rPr kumimoji="0" lang="ko-KR" altLang="en-US" sz="1700" dirty="0">
                <a:latin typeface="HY견고딕" pitchFamily="18" charset="-127"/>
                <a:ea typeface="HY견고딕" pitchFamily="18" charset="-127"/>
              </a:rPr>
              <a:t>지출간의 시차</a:t>
            </a:r>
            <a:r>
              <a:rPr kumimoji="0" lang="en-US" altLang="ko-KR" sz="1700" dirty="0"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0" lang="ko-KR" altLang="en-US" sz="1700" dirty="0">
                <a:latin typeface="HY견고딕" pitchFamily="18" charset="-127"/>
                <a:ea typeface="HY견고딕" pitchFamily="18" charset="-127"/>
              </a:rPr>
              <a:t>재원부감주체와 수익자의 상이성</a:t>
            </a:r>
          </a:p>
          <a:p>
            <a:pPr marL="285750" indent="-285750" eaLnBrk="1" latinLnBrk="0" hangingPunct="1">
              <a:lnSpc>
                <a:spcPct val="150000"/>
              </a:lnSpc>
              <a:buFont typeface="Wingdings" pitchFamily="2" charset="2"/>
              <a:buChar char="§"/>
              <a:defRPr/>
            </a:pPr>
            <a:endParaRPr kumimoji="0" lang="ko-KR" altLang="en-US" sz="900" dirty="0">
              <a:latin typeface="HY견고딕" pitchFamily="18" charset="-127"/>
              <a:ea typeface="HY견고딕" pitchFamily="18" charset="-127"/>
            </a:endParaRPr>
          </a:p>
          <a:p>
            <a:pPr marL="285750" indent="-285750" eaLnBrk="1" latinLnBrk="0" hangingPunct="1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kumimoji="0" lang="ko-KR" altLang="en-US" sz="1700" dirty="0" smtClean="0">
                <a:latin typeface="HY견고딕" pitchFamily="18" charset="-127"/>
                <a:ea typeface="HY견고딕" pitchFamily="18" charset="-127"/>
              </a:rPr>
              <a:t>통일비용 </a:t>
            </a:r>
            <a:r>
              <a:rPr kumimoji="0" lang="ko-KR" altLang="en-US" sz="1700" dirty="0">
                <a:latin typeface="HY견고딕" pitchFamily="18" charset="-127"/>
                <a:ea typeface="HY견고딕" pitchFamily="18" charset="-127"/>
              </a:rPr>
              <a:t>추계위주 접근의 문제점</a:t>
            </a:r>
          </a:p>
          <a:p>
            <a:pPr marL="285750" indent="-285750" eaLnBrk="1" latinLnBrk="0" hangingPunct="1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kumimoji="0" lang="ko-KR" altLang="en-US" sz="1700" dirty="0"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통일방식</a:t>
            </a:r>
            <a:r>
              <a:rPr kumimoji="0" lang="en-US" altLang="ko-KR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남북한 격차 정도</a:t>
            </a:r>
            <a:r>
              <a:rPr kumimoji="0" lang="en-US" altLang="ko-KR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부문별 지표 추정</a:t>
            </a:r>
            <a:r>
              <a:rPr kumimoji="0" lang="en-US" altLang="ko-KR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통합 기간 등에 따라 매우 큰 차이 날 수 </a:t>
            </a:r>
            <a:r>
              <a:rPr kumimoji="0" lang="ko-KR" altLang="en-US" sz="15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있음</a:t>
            </a:r>
            <a:endParaRPr kumimoji="0" lang="en-US" altLang="ko-KR" sz="150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285750" indent="-285750" eaLnBrk="1" latinLnBrk="0" hangingPunct="1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kumimoji="0" lang="ko-KR" altLang="en-US" sz="1700" dirty="0"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sz="15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미시적 비용추계의 중요성</a:t>
            </a:r>
            <a:r>
              <a:rPr kumimoji="0" lang="en-US" altLang="ko-KR" sz="15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kumimoji="0" lang="ko-KR" altLang="en-US" sz="15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복지비용</a:t>
            </a:r>
            <a:endParaRPr kumimoji="0" lang="en-US" altLang="ko-KR" sz="900" dirty="0" smtClean="0">
              <a:latin typeface="HY견고딕" pitchFamily="18" charset="-127"/>
              <a:ea typeface="HY견고딕" pitchFamily="18" charset="-127"/>
            </a:endParaRPr>
          </a:p>
          <a:p>
            <a:pPr marL="285750" indent="-285750" eaLnBrk="1" latinLnBrk="0" hangingPunct="1">
              <a:lnSpc>
                <a:spcPct val="150000"/>
              </a:lnSpc>
              <a:buFont typeface="Wingdings" pitchFamily="2" charset="2"/>
              <a:buChar char="§"/>
              <a:defRPr/>
            </a:pPr>
            <a:endParaRPr kumimoji="0" lang="ko-KR" altLang="en-US" sz="900" dirty="0">
              <a:latin typeface="HY견고딕" pitchFamily="18" charset="-127"/>
              <a:ea typeface="HY견고딕" pitchFamily="18" charset="-127"/>
            </a:endParaRPr>
          </a:p>
          <a:p>
            <a:pPr marL="285750" indent="-285750" eaLnBrk="1" latinLnBrk="0" hangingPunct="1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kumimoji="0" lang="ko-KR" altLang="en-US" sz="1700" dirty="0">
                <a:latin typeface="HY견고딕" pitchFamily="18" charset="-127"/>
                <a:ea typeface="HY견고딕" pitchFamily="18" charset="-127"/>
              </a:rPr>
              <a:t>시기와 방식의 불확실성이 매우 크다는 것을 전제로 정책대안 모색 필요</a:t>
            </a:r>
          </a:p>
          <a:p>
            <a:pPr marL="285750" indent="-285750" eaLnBrk="1" latinLnBrk="0" hangingPunct="1">
              <a:lnSpc>
                <a:spcPct val="150000"/>
              </a:lnSpc>
              <a:buFont typeface="Wingdings" pitchFamily="2" charset="2"/>
              <a:buChar char="Ø"/>
              <a:defRPr/>
            </a:pPr>
            <a:endParaRPr kumimoji="0" lang="ko-KR" altLang="en-US" sz="900" dirty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285750" indent="-285750" eaLnBrk="1" latinLnBrk="0" hangingPunct="1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kumimoji="0" lang="ko-KR" altLang="en-US" sz="1700" dirty="0" smtClean="0">
                <a:latin typeface="HY견고딕" pitchFamily="18" charset="-127"/>
                <a:ea typeface="HY견고딕" pitchFamily="18" charset="-127"/>
              </a:rPr>
              <a:t>재원조달 </a:t>
            </a:r>
            <a:r>
              <a:rPr kumimoji="0" lang="ko-KR" altLang="en-US" sz="1700" dirty="0">
                <a:latin typeface="HY견고딕" pitchFamily="18" charset="-127"/>
                <a:ea typeface="HY견고딕" pitchFamily="18" charset="-127"/>
              </a:rPr>
              <a:t>대책 마련과 </a:t>
            </a:r>
            <a:r>
              <a:rPr kumimoji="0" lang="ko-KR" altLang="en-US" sz="1700" dirty="0" smtClean="0">
                <a:latin typeface="HY견고딕" pitchFamily="18" charset="-127"/>
                <a:ea typeface="HY견고딕" pitchFamily="18" charset="-127"/>
              </a:rPr>
              <a:t>사전제도정비를 </a:t>
            </a:r>
            <a:r>
              <a:rPr kumimoji="0" lang="ko-KR" altLang="en-US" sz="1700" dirty="0">
                <a:latin typeface="HY견고딕" pitchFamily="18" charset="-127"/>
                <a:ea typeface="HY견고딕" pitchFamily="18" charset="-127"/>
              </a:rPr>
              <a:t>동시에 고려해야 재원소요 사전 축소 가능</a:t>
            </a:r>
          </a:p>
        </p:txBody>
      </p:sp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552450" y="533400"/>
            <a:ext cx="6838950" cy="563563"/>
          </a:xfrm>
        </p:spPr>
        <p:txBody>
          <a:bodyPr/>
          <a:lstStyle/>
          <a:p>
            <a:pPr eaLnBrk="1" hangingPunct="1"/>
            <a:r>
              <a:rPr lang="en-US" altLang="ko-KR" smtClean="0">
                <a:latin typeface="HY헤드라인M" pitchFamily="18" charset="-127"/>
                <a:ea typeface="HY헤드라인M" pitchFamily="18" charset="-127"/>
              </a:rPr>
              <a:t>I. </a:t>
            </a:r>
            <a:r>
              <a:rPr lang="ko-KR" altLang="en-US" smtClean="0">
                <a:latin typeface="HY헤드라인M" pitchFamily="18" charset="-127"/>
                <a:ea typeface="HY헤드라인M" pitchFamily="18" charset="-127"/>
              </a:rPr>
              <a:t>복지환경의 변화</a:t>
            </a:r>
            <a:endParaRPr lang="en-US" altLang="ko-KR" smtClean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21" name="Group 208"/>
          <p:cNvGrpSpPr>
            <a:grpSpLocks/>
          </p:cNvGrpSpPr>
          <p:nvPr/>
        </p:nvGrpSpPr>
        <p:grpSpPr bwMode="auto">
          <a:xfrm>
            <a:off x="584200" y="1412875"/>
            <a:ext cx="4779963" cy="481013"/>
            <a:chOff x="100" y="489"/>
            <a:chExt cx="3011" cy="303"/>
          </a:xfrm>
        </p:grpSpPr>
        <p:grpSp>
          <p:nvGrpSpPr>
            <p:cNvPr id="22" name="Group 205"/>
            <p:cNvGrpSpPr>
              <a:grpSpLocks/>
            </p:cNvGrpSpPr>
            <p:nvPr/>
          </p:nvGrpSpPr>
          <p:grpSpPr bwMode="auto">
            <a:xfrm>
              <a:off x="265" y="502"/>
              <a:ext cx="2706" cy="265"/>
              <a:chOff x="265" y="502"/>
              <a:chExt cx="2706" cy="265"/>
            </a:xfrm>
          </p:grpSpPr>
          <p:pic>
            <p:nvPicPr>
              <p:cNvPr id="26" name="Picture 206" descr="tran re"/>
              <p:cNvPicPr preferRelativeResize="0">
                <a:picLocks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7" name="Picture 207" descr="tran re"/>
              <p:cNvPicPr preferRelativeResize="0">
                <a:picLocks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23" name="Picture 38" descr="ball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0" y="489"/>
              <a:ext cx="303" cy="3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" name="Rectangle 42"/>
            <p:cNvSpPr>
              <a:spLocks noChangeArrowheads="1"/>
            </p:cNvSpPr>
            <p:nvPr/>
          </p:nvSpPr>
          <p:spPr bwMode="auto">
            <a:xfrm>
              <a:off x="407" y="498"/>
              <a:ext cx="2704" cy="24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ko-KR" altLang="en-US" sz="2000" dirty="0" smtClean="0">
                  <a:solidFill>
                    <a:srgbClr val="02145E"/>
                  </a:solidFill>
                  <a:latin typeface="HY견고딕" pitchFamily="18" charset="-127"/>
                  <a:ea typeface="HY견고딕" pitchFamily="18" charset="-127"/>
                </a:rPr>
                <a:t>통일과 복지수요</a:t>
              </a:r>
              <a:endParaRPr kumimoji="0" lang="en-US" altLang="en-US" sz="2000" dirty="0">
                <a:solidFill>
                  <a:srgbClr val="02145E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25" name="Rectangle 51"/>
            <p:cNvSpPr>
              <a:spLocks noChangeArrowheads="1"/>
            </p:cNvSpPr>
            <p:nvPr/>
          </p:nvSpPr>
          <p:spPr bwMode="auto">
            <a:xfrm>
              <a:off x="138" y="513"/>
              <a:ext cx="223" cy="24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en-US" altLang="ko-KR" sz="2200" dirty="0" smtClean="0">
                  <a:solidFill>
                    <a:srgbClr val="000066"/>
                  </a:solidFill>
                  <a:ea typeface="HY헤드라인M" pitchFamily="18" charset="-127"/>
                </a:rPr>
                <a:t>5</a:t>
              </a:r>
              <a:endParaRPr kumimoji="0" lang="ko-KR" altLang="ko-KR" sz="2200" dirty="0">
                <a:solidFill>
                  <a:srgbClr val="000066"/>
                </a:solidFill>
                <a:ea typeface="HY헤드라인M" pitchFamily="18" charset="-127"/>
              </a:endParaRPr>
            </a:p>
          </p:txBody>
        </p:sp>
      </p:grpSp>
      <p:sp>
        <p:nvSpPr>
          <p:cNvPr id="28" name="AutoShape 26"/>
          <p:cNvSpPr>
            <a:spLocks noChangeArrowheads="1"/>
          </p:cNvSpPr>
          <p:nvPr/>
        </p:nvSpPr>
        <p:spPr bwMode="auto">
          <a:xfrm>
            <a:off x="405922" y="2103412"/>
            <a:ext cx="8270534" cy="461963"/>
          </a:xfrm>
          <a:prstGeom prst="roundRect">
            <a:avLst>
              <a:gd name="adj" fmla="val 16930"/>
            </a:avLst>
          </a:prstGeom>
          <a:gradFill rotWithShape="1">
            <a:gsLst>
              <a:gs pos="0">
                <a:srgbClr val="225668"/>
              </a:gs>
              <a:gs pos="50000">
                <a:srgbClr val="317097"/>
              </a:gs>
              <a:gs pos="100000">
                <a:srgbClr val="4DADC7"/>
              </a:gs>
            </a:gsLst>
            <a:lin ang="5400000" scaled="1"/>
          </a:gradFill>
          <a:ln w="3175" algn="ctr">
            <a:solidFill>
              <a:srgbClr val="808080"/>
            </a:solidFill>
            <a:round/>
            <a:headEnd/>
            <a:tailEnd/>
          </a:ln>
          <a:effectLst>
            <a:outerShdw blurRad="25400" dist="25400" dir="27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latinLnBrk="0">
              <a:defRPr/>
            </a:pPr>
            <a:endParaRPr kumimoji="0" lang="ko-KR" altLang="en-US" b="1">
              <a:solidFill>
                <a:srgbClr val="FFFFFF"/>
              </a:solidFill>
              <a:latin typeface="-윤고딕130" pitchFamily="18" charset="-127"/>
              <a:ea typeface="-윤고딕130" pitchFamily="18" charset="-127"/>
            </a:endParaRPr>
          </a:p>
        </p:txBody>
      </p:sp>
      <p:sp>
        <p:nvSpPr>
          <p:cNvPr id="29" name="TextBox 22"/>
          <p:cNvSpPr txBox="1">
            <a:spLocks noChangeArrowheads="1"/>
          </p:cNvSpPr>
          <p:nvPr/>
        </p:nvSpPr>
        <p:spPr bwMode="auto">
          <a:xfrm>
            <a:off x="575816" y="2092300"/>
            <a:ext cx="8748712" cy="40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>
              <a:lnSpc>
                <a:spcPct val="150000"/>
              </a:lnSpc>
            </a:pPr>
            <a:r>
              <a:rPr kumimoji="0" lang="ko-KR" altLang="en-US" sz="16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통일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경제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사회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재정 부문에 있어 최고의 불확실성</a:t>
            </a:r>
            <a:endParaRPr kumimoji="0" lang="ko-KR" altLang="en-US" sz="16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0" name="Picture 45" descr="그림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8691" y="2234363"/>
            <a:ext cx="19526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419088" cy="244475"/>
          </a:xfrm>
        </p:spPr>
        <p:txBody>
          <a:bodyPr/>
          <a:lstStyle/>
          <a:p>
            <a:pPr algn="r">
              <a:defRPr/>
            </a:pPr>
            <a:fld id="{616FEFE5-D852-49C5-AFAB-7E5B5F4A8F0F}" type="slidenum">
              <a:rPr lang="en-US" altLang="ko-KR" smtClean="0"/>
              <a:pPr algn="r">
                <a:defRPr/>
              </a:pPr>
              <a:t>11</a:t>
            </a:fld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83446757"/>
              </p:ext>
            </p:extLst>
          </p:nvPr>
        </p:nvGraphicFramePr>
        <p:xfrm>
          <a:off x="539552" y="4293318"/>
          <a:ext cx="7718424" cy="223202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64803"/>
                <a:gridCol w="964803"/>
                <a:gridCol w="964803"/>
                <a:gridCol w="964803"/>
                <a:gridCol w="964803"/>
                <a:gridCol w="964803"/>
                <a:gridCol w="964803"/>
                <a:gridCol w="964803"/>
              </a:tblGrid>
              <a:tr h="249502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　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9525" marR="9525" marT="9521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GDP</a:t>
                      </a:r>
                      <a:r>
                        <a:rPr lang="ko-KR" altLang="en-US" sz="1400" u="none" strike="noStrike" dirty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대비 복지지출 비중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9525" marR="9525" marT="9521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조세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9525" marR="9525" marT="9521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국민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9525" marR="9525" marT="9521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국가채무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9525" marR="9525" marT="9521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24950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통합재정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9525" marR="9525" marT="9521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일반정부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9525" marR="9525" marT="9521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SOCX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9525" marR="9525" marT="9521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SOCX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9525" marR="9525" marT="9521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부담률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9525" marR="9525" marT="9521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부담률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9525" marR="9525" marT="9521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950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(</a:t>
                      </a:r>
                      <a:r>
                        <a:rPr lang="ko-KR" altLang="en-US" sz="1200" u="none" strike="noStrike" dirty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지방비포함</a:t>
                      </a:r>
                      <a:r>
                        <a:rPr lang="en-US" altLang="ko-KR" sz="1200" u="none" strike="noStrike" dirty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)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9525" marR="9525" marT="9521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>
                          <a:effectLst/>
                          <a:latin typeface="+mj-lt"/>
                          <a:ea typeface="한컴 소망 M" pitchFamily="18" charset="-127"/>
                        </a:rPr>
                        <a:t>　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한컴 소망 M" pitchFamily="18" charset="-127"/>
                      </a:endParaRPr>
                    </a:p>
                  </a:txBody>
                  <a:tcPr marL="9525" marR="9525" marT="9521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>
                          <a:effectLst/>
                          <a:latin typeface="+mj-lt"/>
                          <a:ea typeface="한컴 소망 M" pitchFamily="18" charset="-127"/>
                        </a:rPr>
                        <a:t>　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한컴 소망 M" pitchFamily="18" charset="-127"/>
                      </a:endParaRPr>
                    </a:p>
                  </a:txBody>
                  <a:tcPr marL="9525" marR="9525" marT="9521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0739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2010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9525" marR="9525" marT="9521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j-lt"/>
                          <a:ea typeface="한컴 소망 M" pitchFamily="18" charset="-127"/>
                        </a:rPr>
                        <a:t>7.35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한컴 소망 M" pitchFamily="18" charset="-127"/>
                      </a:endParaRPr>
                    </a:p>
                  </a:txBody>
                  <a:tcPr marL="9525" marR="9525" marT="95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j-lt"/>
                          <a:ea typeface="한컴 소망 M" pitchFamily="18" charset="-127"/>
                        </a:rPr>
                        <a:t>9.8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한컴 소망 M" pitchFamily="18" charset="-127"/>
                      </a:endParaRPr>
                    </a:p>
                  </a:txBody>
                  <a:tcPr marL="9525" marR="9525" marT="95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j-lt"/>
                          <a:ea typeface="한컴 소망 M" pitchFamily="18" charset="-127"/>
                        </a:rPr>
                        <a:t>8.3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한컴 소망 M" pitchFamily="18" charset="-127"/>
                      </a:endParaRPr>
                    </a:p>
                  </a:txBody>
                  <a:tcPr marL="9525" marR="9525" marT="95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j-lt"/>
                          <a:ea typeface="한컴 소망 M" pitchFamily="18" charset="-127"/>
                        </a:rPr>
                        <a:t>8.85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한컴 소망 M" pitchFamily="18" charset="-127"/>
                      </a:endParaRPr>
                    </a:p>
                  </a:txBody>
                  <a:tcPr marL="9525" marR="9525" marT="95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j-lt"/>
                          <a:ea typeface="한컴 소망 M" pitchFamily="18" charset="-127"/>
                        </a:rPr>
                        <a:t>20.05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한컴 소망 M" pitchFamily="18" charset="-127"/>
                      </a:endParaRPr>
                    </a:p>
                  </a:txBody>
                  <a:tcPr marL="9525" marR="9525" marT="95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j-lt"/>
                          <a:ea typeface="한컴 소망 M" pitchFamily="18" charset="-127"/>
                        </a:rPr>
                        <a:t>26.42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한컴 소망 M" pitchFamily="18" charset="-127"/>
                      </a:endParaRPr>
                    </a:p>
                  </a:txBody>
                  <a:tcPr marL="9525" marR="9525" marT="95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+mj-lt"/>
                          <a:ea typeface="한컴 소망 M" pitchFamily="18" charset="-127"/>
                        </a:rPr>
                        <a:t>36.89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  <a:ea typeface="한컴 소망 M" pitchFamily="18" charset="-127"/>
                      </a:endParaRPr>
                    </a:p>
                  </a:txBody>
                  <a:tcPr marL="9525" marR="9525" marT="9521" marB="0" anchor="ctr"/>
                </a:tc>
              </a:tr>
              <a:tr h="2940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2020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9525" marR="9525" marT="9521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+mj-lt"/>
                          <a:ea typeface="한컴 소망 M" pitchFamily="18" charset="-127"/>
                        </a:rPr>
                        <a:t>7.99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  <a:ea typeface="한컴 소망 M" pitchFamily="18" charset="-127"/>
                      </a:endParaRPr>
                    </a:p>
                  </a:txBody>
                  <a:tcPr marL="9525" marR="9525" marT="95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j-lt"/>
                          <a:ea typeface="한컴 소망 M" pitchFamily="18" charset="-127"/>
                        </a:rPr>
                        <a:t>11.76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한컴 소망 M" pitchFamily="18" charset="-127"/>
                      </a:endParaRPr>
                    </a:p>
                  </a:txBody>
                  <a:tcPr marL="9525" marR="9525" marT="95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j-lt"/>
                          <a:ea typeface="한컴 소망 M" pitchFamily="18" charset="-127"/>
                        </a:rPr>
                        <a:t>10.48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한컴 소망 M" pitchFamily="18" charset="-127"/>
                      </a:endParaRPr>
                    </a:p>
                  </a:txBody>
                  <a:tcPr marL="9525" marR="9525" marT="95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+mj-lt"/>
                          <a:ea typeface="한컴 소망 M" pitchFamily="18" charset="-127"/>
                        </a:rPr>
                        <a:t>11.04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  <a:ea typeface="한컴 소망 M" pitchFamily="18" charset="-127"/>
                      </a:endParaRPr>
                    </a:p>
                  </a:txBody>
                  <a:tcPr marL="9525" marR="9525" marT="95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j-lt"/>
                          <a:ea typeface="한컴 소망 M" pitchFamily="18" charset="-127"/>
                        </a:rPr>
                        <a:t>20.2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한컴 소망 M" pitchFamily="18" charset="-127"/>
                      </a:endParaRPr>
                    </a:p>
                  </a:txBody>
                  <a:tcPr marL="9525" marR="9525" marT="95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j-lt"/>
                          <a:ea typeface="한컴 소망 M" pitchFamily="18" charset="-127"/>
                        </a:rPr>
                        <a:t>27.38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한컴 소망 M" pitchFamily="18" charset="-127"/>
                      </a:endParaRPr>
                    </a:p>
                  </a:txBody>
                  <a:tcPr marL="9525" marR="9525" marT="95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j-lt"/>
                          <a:ea typeface="한컴 소망 M" pitchFamily="18" charset="-127"/>
                        </a:rPr>
                        <a:t>35.14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한컴 소망 M" pitchFamily="18" charset="-127"/>
                      </a:endParaRPr>
                    </a:p>
                  </a:txBody>
                  <a:tcPr marL="9525" marR="9525" marT="9521" marB="0" anchor="ctr"/>
                </a:tc>
              </a:tr>
              <a:tr h="2940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2030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9525" marR="9525" marT="9521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+mj-lt"/>
                          <a:ea typeface="한컴 소망 M" pitchFamily="18" charset="-127"/>
                        </a:rPr>
                        <a:t>10.95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  <a:ea typeface="한컴 소망 M" pitchFamily="18" charset="-127"/>
                      </a:endParaRPr>
                    </a:p>
                  </a:txBody>
                  <a:tcPr marL="9525" marR="9525" marT="95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+mj-lt"/>
                          <a:ea typeface="한컴 소망 M" pitchFamily="18" charset="-127"/>
                        </a:rPr>
                        <a:t>15.77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  <a:ea typeface="한컴 소망 M" pitchFamily="18" charset="-127"/>
                      </a:endParaRPr>
                    </a:p>
                  </a:txBody>
                  <a:tcPr marL="9525" marR="9525" marT="95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j-lt"/>
                          <a:ea typeface="한컴 소망 M" pitchFamily="18" charset="-127"/>
                        </a:rPr>
                        <a:t>14.35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한컴 소망 M" pitchFamily="18" charset="-127"/>
                      </a:endParaRPr>
                    </a:p>
                  </a:txBody>
                  <a:tcPr marL="9525" marR="9525" marT="95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j-lt"/>
                          <a:ea typeface="한컴 소망 M" pitchFamily="18" charset="-127"/>
                        </a:rPr>
                        <a:t>14.91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한컴 소망 M" pitchFamily="18" charset="-127"/>
                      </a:endParaRPr>
                    </a:p>
                  </a:txBody>
                  <a:tcPr marL="9525" marR="9525" marT="95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+mj-lt"/>
                          <a:ea typeface="한컴 소망 M" pitchFamily="18" charset="-127"/>
                        </a:rPr>
                        <a:t>25.11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  <a:ea typeface="한컴 소망 M" pitchFamily="18" charset="-127"/>
                      </a:endParaRPr>
                    </a:p>
                  </a:txBody>
                  <a:tcPr marL="9525" marR="9525" marT="95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j-lt"/>
                          <a:ea typeface="한컴 소망 M" pitchFamily="18" charset="-127"/>
                        </a:rPr>
                        <a:t>33.29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한컴 소망 M" pitchFamily="18" charset="-127"/>
                      </a:endParaRPr>
                    </a:p>
                  </a:txBody>
                  <a:tcPr marL="9525" marR="9525" marT="95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j-lt"/>
                          <a:ea typeface="한컴 소망 M" pitchFamily="18" charset="-127"/>
                        </a:rPr>
                        <a:t>22.87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한컴 소망 M" pitchFamily="18" charset="-127"/>
                      </a:endParaRPr>
                    </a:p>
                  </a:txBody>
                  <a:tcPr marL="9525" marR="9525" marT="9521" marB="0" anchor="ctr"/>
                </a:tc>
              </a:tr>
              <a:tr h="2940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2040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9525" marR="9525" marT="9521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+mj-lt"/>
                          <a:ea typeface="한컴 소망 M" pitchFamily="18" charset="-127"/>
                        </a:rPr>
                        <a:t>17.28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  <a:ea typeface="한컴 소망 M" pitchFamily="18" charset="-127"/>
                      </a:endParaRPr>
                    </a:p>
                  </a:txBody>
                  <a:tcPr marL="9525" marR="9525" marT="95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+mj-lt"/>
                          <a:ea typeface="한컴 소망 M" pitchFamily="18" charset="-127"/>
                        </a:rPr>
                        <a:t>24.28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  <a:ea typeface="한컴 소망 M" pitchFamily="18" charset="-127"/>
                      </a:endParaRPr>
                    </a:p>
                  </a:txBody>
                  <a:tcPr marL="9525" marR="9525" marT="95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+mj-lt"/>
                          <a:ea typeface="한컴 소망 M" pitchFamily="18" charset="-127"/>
                        </a:rPr>
                        <a:t>22.09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  <a:ea typeface="한컴 소망 M" pitchFamily="18" charset="-127"/>
                      </a:endParaRPr>
                    </a:p>
                  </a:txBody>
                  <a:tcPr marL="9525" marR="9525" marT="95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j-lt"/>
                          <a:ea typeface="한컴 소망 M" pitchFamily="18" charset="-127"/>
                        </a:rPr>
                        <a:t>22.65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한컴 소망 M" pitchFamily="18" charset="-127"/>
                      </a:endParaRPr>
                    </a:p>
                  </a:txBody>
                  <a:tcPr marL="9525" marR="9525" marT="95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j-lt"/>
                          <a:ea typeface="한컴 소망 M" pitchFamily="18" charset="-127"/>
                        </a:rPr>
                        <a:t>31.08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한컴 소망 M" pitchFamily="18" charset="-127"/>
                      </a:endParaRPr>
                    </a:p>
                  </a:txBody>
                  <a:tcPr marL="9525" marR="9525" marT="95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+mj-lt"/>
                          <a:ea typeface="한컴 소망 M" pitchFamily="18" charset="-127"/>
                        </a:rPr>
                        <a:t>40.13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  <a:ea typeface="한컴 소망 M" pitchFamily="18" charset="-127"/>
                      </a:endParaRPr>
                    </a:p>
                  </a:txBody>
                  <a:tcPr marL="9525" marR="9525" marT="95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j-lt"/>
                          <a:ea typeface="한컴 소망 M" pitchFamily="18" charset="-127"/>
                        </a:rPr>
                        <a:t>21.21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한컴 소망 M" pitchFamily="18" charset="-127"/>
                      </a:endParaRPr>
                    </a:p>
                  </a:txBody>
                  <a:tcPr marL="9525" marR="9525" marT="9521" marB="0" anchor="ctr"/>
                </a:tc>
              </a:tr>
              <a:tr h="2940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2050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9525" marR="9525" marT="9521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+mj-lt"/>
                          <a:ea typeface="한컴 소망 M" pitchFamily="18" charset="-127"/>
                        </a:rPr>
                        <a:t>29.73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  <a:ea typeface="한컴 소망 M" pitchFamily="18" charset="-127"/>
                      </a:endParaRPr>
                    </a:p>
                  </a:txBody>
                  <a:tcPr marL="9525" marR="9525" marT="95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+mj-lt"/>
                          <a:ea typeface="한컴 소망 M" pitchFamily="18" charset="-127"/>
                        </a:rPr>
                        <a:t>41.07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  <a:ea typeface="한컴 소망 M" pitchFamily="18" charset="-127"/>
                      </a:endParaRPr>
                    </a:p>
                  </a:txBody>
                  <a:tcPr marL="9525" marR="9525" marT="95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+mj-lt"/>
                          <a:ea typeface="한컴 소망 M" pitchFamily="18" charset="-127"/>
                        </a:rPr>
                        <a:t>37.14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  <a:ea typeface="한컴 소망 M" pitchFamily="18" charset="-127"/>
                      </a:endParaRPr>
                    </a:p>
                  </a:txBody>
                  <a:tcPr marL="9525" marR="9525" marT="95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j-lt"/>
                          <a:ea typeface="한컴 소망 M" pitchFamily="18" charset="-127"/>
                        </a:rPr>
                        <a:t>37.7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한컴 소망 M" pitchFamily="18" charset="-127"/>
                      </a:endParaRPr>
                    </a:p>
                  </a:txBody>
                  <a:tcPr marL="9525" marR="9525" marT="95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j-lt"/>
                          <a:ea typeface="한컴 소망 M" pitchFamily="18" charset="-127"/>
                        </a:rPr>
                        <a:t>38.52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한컴 소망 M" pitchFamily="18" charset="-127"/>
                      </a:endParaRPr>
                    </a:p>
                  </a:txBody>
                  <a:tcPr marL="9525" marR="9525" marT="95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j-lt"/>
                          <a:ea typeface="한컴 소망 M" pitchFamily="18" charset="-127"/>
                        </a:rPr>
                        <a:t>48.37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한컴 소망 M" pitchFamily="18" charset="-127"/>
                      </a:endParaRPr>
                    </a:p>
                  </a:txBody>
                  <a:tcPr marL="9525" marR="9525" marT="95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j-lt"/>
                          <a:ea typeface="한컴 소망 M" pitchFamily="18" charset="-127"/>
                        </a:rPr>
                        <a:t>61.08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한컴 소망 M" pitchFamily="18" charset="-127"/>
                      </a:endParaRPr>
                    </a:p>
                  </a:txBody>
                  <a:tcPr marL="9525" marR="9525" marT="9521" marB="0" anchor="ctr"/>
                </a:tc>
              </a:tr>
            </a:tbl>
          </a:graphicData>
        </a:graphic>
      </p:graphicFrame>
      <p:sp>
        <p:nvSpPr>
          <p:cNvPr id="1646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II.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복지정책의 문제점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16" name="Group 208"/>
          <p:cNvGrpSpPr>
            <a:grpSpLocks/>
          </p:cNvGrpSpPr>
          <p:nvPr/>
        </p:nvGrpSpPr>
        <p:grpSpPr bwMode="auto">
          <a:xfrm>
            <a:off x="584200" y="1412875"/>
            <a:ext cx="4779963" cy="481013"/>
            <a:chOff x="100" y="489"/>
            <a:chExt cx="3011" cy="303"/>
          </a:xfrm>
        </p:grpSpPr>
        <p:grpSp>
          <p:nvGrpSpPr>
            <p:cNvPr id="17" name="Group 205"/>
            <p:cNvGrpSpPr>
              <a:grpSpLocks/>
            </p:cNvGrpSpPr>
            <p:nvPr/>
          </p:nvGrpSpPr>
          <p:grpSpPr bwMode="auto">
            <a:xfrm>
              <a:off x="265" y="502"/>
              <a:ext cx="2706" cy="265"/>
              <a:chOff x="265" y="502"/>
              <a:chExt cx="2706" cy="265"/>
            </a:xfrm>
          </p:grpSpPr>
          <p:pic>
            <p:nvPicPr>
              <p:cNvPr id="21" name="Picture 206" descr="tran re"/>
              <p:cNvPicPr preferRelativeResize="0">
                <a:picLocks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2" name="Picture 207" descr="tran re"/>
              <p:cNvPicPr preferRelativeResize="0">
                <a:picLocks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18" name="Picture 38" descr="ball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0" y="489"/>
              <a:ext cx="303" cy="3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Rectangle 42"/>
            <p:cNvSpPr>
              <a:spLocks noChangeArrowheads="1"/>
            </p:cNvSpPr>
            <p:nvPr/>
          </p:nvSpPr>
          <p:spPr bwMode="auto">
            <a:xfrm>
              <a:off x="407" y="498"/>
              <a:ext cx="2704" cy="24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ko-KR" altLang="en-US" sz="2000" dirty="0" smtClean="0">
                  <a:solidFill>
                    <a:srgbClr val="02145E"/>
                  </a:solidFill>
                  <a:latin typeface="HY견고딕" pitchFamily="18" charset="-127"/>
                  <a:ea typeface="HY견고딕" pitchFamily="18" charset="-127"/>
                </a:rPr>
                <a:t>복지재정 전망</a:t>
              </a:r>
              <a:endParaRPr kumimoji="0" lang="en-US" altLang="en-US" sz="2000" dirty="0">
                <a:solidFill>
                  <a:srgbClr val="02145E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20" name="Rectangle 51"/>
            <p:cNvSpPr>
              <a:spLocks noChangeArrowheads="1"/>
            </p:cNvSpPr>
            <p:nvPr/>
          </p:nvSpPr>
          <p:spPr bwMode="auto">
            <a:xfrm>
              <a:off x="138" y="513"/>
              <a:ext cx="223" cy="24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en-US" altLang="ko-KR" sz="2200" dirty="0" smtClean="0">
                  <a:solidFill>
                    <a:srgbClr val="000066"/>
                  </a:solidFill>
                  <a:ea typeface="HY헤드라인M" pitchFamily="18" charset="-127"/>
                </a:rPr>
                <a:t>1</a:t>
              </a:r>
              <a:endParaRPr kumimoji="0" lang="ko-KR" altLang="ko-KR" sz="2200" dirty="0">
                <a:solidFill>
                  <a:srgbClr val="000066"/>
                </a:solidFill>
                <a:ea typeface="HY헤드라인M" pitchFamily="18" charset="-127"/>
              </a:endParaRPr>
            </a:p>
          </p:txBody>
        </p:sp>
      </p:grpSp>
      <p:sp>
        <p:nvSpPr>
          <p:cNvPr id="23" name="AutoShape 26"/>
          <p:cNvSpPr>
            <a:spLocks noChangeArrowheads="1"/>
          </p:cNvSpPr>
          <p:nvPr/>
        </p:nvSpPr>
        <p:spPr bwMode="auto">
          <a:xfrm>
            <a:off x="405922" y="2103412"/>
            <a:ext cx="8270534" cy="461963"/>
          </a:xfrm>
          <a:prstGeom prst="roundRect">
            <a:avLst>
              <a:gd name="adj" fmla="val 16930"/>
            </a:avLst>
          </a:prstGeom>
          <a:gradFill rotWithShape="1">
            <a:gsLst>
              <a:gs pos="0">
                <a:srgbClr val="225668"/>
              </a:gs>
              <a:gs pos="50000">
                <a:srgbClr val="317097"/>
              </a:gs>
              <a:gs pos="100000">
                <a:srgbClr val="4DADC7"/>
              </a:gs>
            </a:gsLst>
            <a:lin ang="5400000" scaled="1"/>
          </a:gradFill>
          <a:ln w="3175" algn="ctr">
            <a:solidFill>
              <a:srgbClr val="808080"/>
            </a:solidFill>
            <a:round/>
            <a:headEnd/>
            <a:tailEnd/>
          </a:ln>
          <a:effectLst>
            <a:outerShdw blurRad="25400" dist="25400" dir="27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latinLnBrk="0">
              <a:defRPr/>
            </a:pPr>
            <a:endParaRPr kumimoji="0" lang="ko-KR" altLang="en-US" b="1">
              <a:solidFill>
                <a:srgbClr val="FFFFFF"/>
              </a:solidFill>
              <a:latin typeface="-윤고딕130" pitchFamily="18" charset="-127"/>
              <a:ea typeface="-윤고딕130" pitchFamily="18" charset="-127"/>
            </a:endParaRPr>
          </a:p>
        </p:txBody>
      </p:sp>
      <p:sp>
        <p:nvSpPr>
          <p:cNvPr id="24" name="TextBox 22"/>
          <p:cNvSpPr txBox="1">
            <a:spLocks noChangeArrowheads="1"/>
          </p:cNvSpPr>
          <p:nvPr/>
        </p:nvSpPr>
        <p:spPr bwMode="auto">
          <a:xfrm>
            <a:off x="575816" y="2092300"/>
            <a:ext cx="8748712" cy="40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>
              <a:lnSpc>
                <a:spcPct val="150000"/>
              </a:lnSpc>
            </a:pPr>
            <a:r>
              <a:rPr kumimoji="0" lang="ko-KR" altLang="en-US" sz="16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sz="1600" dirty="0" err="1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저출산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고령화 등으로 인한 복지수요 증대</a:t>
            </a:r>
            <a:endParaRPr kumimoji="0" lang="ko-KR" altLang="en-US" sz="16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5" name="Picture 45" descr="그림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8691" y="2234363"/>
            <a:ext cx="19526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TextBox 22"/>
          <p:cNvSpPr txBox="1">
            <a:spLocks noChangeArrowheads="1"/>
          </p:cNvSpPr>
          <p:nvPr/>
        </p:nvSpPr>
        <p:spPr bwMode="auto">
          <a:xfrm>
            <a:off x="395288" y="2564904"/>
            <a:ext cx="8640762" cy="1512209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latinLnBrk="0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kumimoji="0" lang="en-US" altLang="ko-KR" sz="1600" dirty="0"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sz="1600" dirty="0">
                <a:solidFill>
                  <a:schemeClr val="tx1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박형수 외</a:t>
            </a:r>
            <a:r>
              <a:rPr kumimoji="0" lang="en-US" altLang="ko-KR" sz="1600" dirty="0">
                <a:solidFill>
                  <a:schemeClr val="tx1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(2009)</a:t>
            </a:r>
            <a:r>
              <a:rPr kumimoji="0" lang="ko-KR" altLang="en-US" sz="1600" dirty="0">
                <a:solidFill>
                  <a:schemeClr val="tx1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는 현행제도하에서 인구구조 등 복지구조의 변화를 고려할 경우</a:t>
            </a:r>
            <a:endParaRPr kumimoji="0" lang="en-US" altLang="ko-KR" sz="1600" dirty="0">
              <a:solidFill>
                <a:schemeClr val="tx1">
                  <a:lumMod val="7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 latinLnBrk="0">
              <a:lnSpc>
                <a:spcPct val="150000"/>
              </a:lnSpc>
              <a:defRPr/>
            </a:pPr>
            <a:r>
              <a:rPr kumimoji="0" lang="en-US" altLang="ko-KR" sz="1600" dirty="0">
                <a:solidFill>
                  <a:schemeClr val="tx1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  GDP </a:t>
            </a:r>
            <a:r>
              <a:rPr kumimoji="0" lang="ko-KR" altLang="en-US" sz="1600" dirty="0">
                <a:solidFill>
                  <a:schemeClr val="tx1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대비 복지지출 수준은 </a:t>
            </a:r>
            <a:r>
              <a:rPr kumimoji="0" lang="en-US" altLang="ko-KR" sz="1600" dirty="0">
                <a:solidFill>
                  <a:schemeClr val="tx1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2010, 9% → 2050, 20.28%</a:t>
            </a:r>
          </a:p>
          <a:p>
            <a:pPr latinLnBrk="0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kumimoji="0" lang="en-US" altLang="ko-KR" sz="1600" dirty="0">
                <a:solidFill>
                  <a:schemeClr val="tx1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sz="1600" dirty="0">
                <a:solidFill>
                  <a:schemeClr val="tx1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안종범</a:t>
            </a:r>
            <a:r>
              <a:rPr kumimoji="0" lang="en-US" altLang="ko-KR" sz="1600" dirty="0">
                <a:solidFill>
                  <a:schemeClr val="tx1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0" lang="ko-KR" altLang="en-US" sz="1600" dirty="0">
                <a:solidFill>
                  <a:schemeClr val="tx1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안상훈</a:t>
            </a:r>
            <a:r>
              <a:rPr kumimoji="0" lang="en-US" altLang="ko-KR" sz="1600" dirty="0">
                <a:solidFill>
                  <a:schemeClr val="tx1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0" lang="ko-KR" altLang="en-US" sz="1600" dirty="0">
                <a:solidFill>
                  <a:schemeClr val="tx1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전승훈</a:t>
            </a:r>
            <a:r>
              <a:rPr kumimoji="0" lang="en-US" altLang="ko-KR" sz="1600" dirty="0">
                <a:solidFill>
                  <a:schemeClr val="tx1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(2010)</a:t>
            </a:r>
            <a:r>
              <a:rPr kumimoji="0" lang="ko-KR" altLang="en-US" sz="1600" dirty="0">
                <a:solidFill>
                  <a:schemeClr val="tx1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은 현행 제도하에서 복지지출이 연평균 </a:t>
            </a:r>
            <a:r>
              <a:rPr kumimoji="0" lang="en-US" altLang="ko-KR" sz="1600" dirty="0">
                <a:solidFill>
                  <a:schemeClr val="tx1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8.06% </a:t>
            </a:r>
            <a:r>
              <a:rPr kumimoji="0" lang="ko-KR" altLang="en-US" sz="1600" dirty="0">
                <a:solidFill>
                  <a:schemeClr val="tx1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증가할</a:t>
            </a:r>
            <a:endParaRPr kumimoji="0" lang="en-US" altLang="ko-KR" sz="1600" dirty="0">
              <a:solidFill>
                <a:schemeClr val="tx1">
                  <a:lumMod val="7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 latinLnBrk="0">
              <a:lnSpc>
                <a:spcPct val="150000"/>
              </a:lnSpc>
              <a:defRPr/>
            </a:pPr>
            <a:r>
              <a:rPr kumimoji="0" lang="en-US" altLang="ko-KR" sz="1600" dirty="0">
                <a:solidFill>
                  <a:schemeClr val="tx1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sz="1600" dirty="0">
                <a:solidFill>
                  <a:schemeClr val="tx1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 경우</a:t>
            </a:r>
            <a:r>
              <a:rPr kumimoji="0" lang="en-US" altLang="ko-KR" sz="1600" dirty="0">
                <a:solidFill>
                  <a:schemeClr val="tx1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, 2050</a:t>
            </a:r>
            <a:r>
              <a:rPr kumimoji="0" lang="ko-KR" altLang="en-US" sz="1600" dirty="0">
                <a:solidFill>
                  <a:schemeClr val="tx1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년 통합재정 기준으로 </a:t>
            </a:r>
            <a:r>
              <a:rPr kumimoji="0" lang="en-US" altLang="ko-KR" sz="1600" dirty="0">
                <a:solidFill>
                  <a:schemeClr val="tx1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29.73% </a:t>
            </a:r>
            <a:r>
              <a:rPr kumimoji="0" lang="ko-KR" altLang="en-US" sz="1600" dirty="0">
                <a:solidFill>
                  <a:schemeClr val="tx1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로 증가할 것이라고 전망함</a:t>
            </a:r>
          </a:p>
        </p:txBody>
      </p:sp>
      <p:sp>
        <p:nvSpPr>
          <p:cNvPr id="28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419088" cy="244475"/>
          </a:xfrm>
        </p:spPr>
        <p:txBody>
          <a:bodyPr/>
          <a:lstStyle/>
          <a:p>
            <a:pPr algn="r">
              <a:defRPr/>
            </a:pPr>
            <a:fld id="{616FEFE5-D852-49C5-AFAB-7E5B5F4A8F0F}" type="slidenum">
              <a:rPr lang="en-US" altLang="ko-KR" smtClean="0"/>
              <a:pPr algn="r">
                <a:defRPr/>
              </a:pPr>
              <a:t>12</a:t>
            </a:fld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II.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복지정책의 문제점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7411" name="내용 개체 틀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altLang="ko-KR" smtClean="0">
              <a:ea typeface="굴림" pitchFamily="50" charset="-127"/>
            </a:endParaRPr>
          </a:p>
          <a:p>
            <a:pPr eaLnBrk="1" hangingPunct="1"/>
            <a:endParaRPr lang="en-US" altLang="ko-KR" smtClean="0">
              <a:ea typeface="굴림" pitchFamily="50" charset="-127"/>
            </a:endParaRPr>
          </a:p>
          <a:p>
            <a:pPr eaLnBrk="1" hangingPunct="1"/>
            <a:endParaRPr lang="ko-KR" altLang="en-US" smtClean="0">
              <a:ea typeface="굴림" pitchFamily="50" charset="-127"/>
            </a:endParaRPr>
          </a:p>
        </p:txBody>
      </p:sp>
      <p:grpSp>
        <p:nvGrpSpPr>
          <p:cNvPr id="4" name="Group 99"/>
          <p:cNvGrpSpPr>
            <a:grpSpLocks/>
          </p:cNvGrpSpPr>
          <p:nvPr/>
        </p:nvGrpSpPr>
        <p:grpSpPr bwMode="auto">
          <a:xfrm>
            <a:off x="395536" y="2060848"/>
            <a:ext cx="8356600" cy="1944216"/>
            <a:chOff x="156" y="845"/>
            <a:chExt cx="5460" cy="1139"/>
          </a:xfrm>
        </p:grpSpPr>
        <p:pic>
          <p:nvPicPr>
            <p:cNvPr id="17420" name="Picture 47" descr="xxx1"/>
            <p:cNvPicPr>
              <a:picLocks noChangeAspect="1" noChangeArrowheads="1"/>
            </p:cNvPicPr>
            <p:nvPr/>
          </p:nvPicPr>
          <p:blipFill>
            <a:blip r:embed="rId3" cstate="print">
              <a:lum bright="6000"/>
            </a:blip>
            <a:srcRect/>
            <a:stretch>
              <a:fillRect/>
            </a:stretch>
          </p:blipFill>
          <p:spPr bwMode="auto">
            <a:xfrm>
              <a:off x="156" y="845"/>
              <a:ext cx="5460" cy="11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17421" name="Group 98"/>
            <p:cNvGrpSpPr>
              <a:grpSpLocks/>
            </p:cNvGrpSpPr>
            <p:nvPr/>
          </p:nvGrpSpPr>
          <p:grpSpPr bwMode="auto">
            <a:xfrm>
              <a:off x="278" y="921"/>
              <a:ext cx="5233" cy="769"/>
              <a:chOff x="278" y="921"/>
              <a:chExt cx="5233" cy="769"/>
            </a:xfrm>
          </p:grpSpPr>
          <p:sp>
            <p:nvSpPr>
              <p:cNvPr id="17422" name="TextBox 35"/>
              <p:cNvSpPr txBox="1">
                <a:spLocks noChangeArrowheads="1"/>
              </p:cNvSpPr>
              <p:nvPr/>
            </p:nvSpPr>
            <p:spPr bwMode="auto">
              <a:xfrm>
                <a:off x="295" y="921"/>
                <a:ext cx="5216" cy="2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latinLnBrk="0"/>
                <a:r>
                  <a:rPr kumimoji="0" lang="ko-KR" altLang="en-US" sz="1900" dirty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빈곤 및 취약계층에 대한 실태파악 부재로 인한 정책수단 한계</a:t>
                </a:r>
              </a:p>
            </p:txBody>
          </p:sp>
          <p:pic>
            <p:nvPicPr>
              <p:cNvPr id="17423" name="Picture 45" descr="그림1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278" y="1327"/>
                <a:ext cx="123" cy="1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7424" name="직사각형 11"/>
              <p:cNvSpPr>
                <a:spLocks noChangeArrowheads="1"/>
              </p:cNvSpPr>
              <p:nvPr/>
            </p:nvSpPr>
            <p:spPr bwMode="auto">
              <a:xfrm>
                <a:off x="379" y="1257"/>
                <a:ext cx="5041" cy="4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latinLnBrk="0">
                  <a:lnSpc>
                    <a:spcPct val="150000"/>
                  </a:lnSpc>
                  <a:buFont typeface="Arial" pitchFamily="34" charset="0"/>
                  <a:buNone/>
                </a:pPr>
                <a:r>
                  <a:rPr kumimoji="0" lang="ko-KR" altLang="en-US" sz="1400" dirty="0">
                    <a:solidFill>
                      <a:srgbClr val="000066"/>
                    </a:solidFill>
                    <a:latin typeface="HY견고딕" pitchFamily="18" charset="-127"/>
                    <a:ea typeface="HY견고딕" pitchFamily="18" charset="-127"/>
                  </a:rPr>
                  <a:t>통계청은 분배상황을 분기별로 발표</a:t>
                </a:r>
                <a:r>
                  <a:rPr kumimoji="0" lang="en-US" altLang="ko-KR" sz="1400" dirty="0">
                    <a:solidFill>
                      <a:srgbClr val="000066"/>
                    </a:solidFill>
                    <a:latin typeface="HY견고딕" pitchFamily="18" charset="-127"/>
                    <a:ea typeface="HY견고딕" pitchFamily="18" charset="-127"/>
                  </a:rPr>
                  <a:t>, </a:t>
                </a:r>
                <a:r>
                  <a:rPr kumimoji="0" lang="ko-KR" altLang="en-US" sz="1400" dirty="0">
                    <a:solidFill>
                      <a:srgbClr val="000066"/>
                    </a:solidFill>
                    <a:latin typeface="HY견고딕" pitchFamily="18" charset="-127"/>
                    <a:ea typeface="HY견고딕" pitchFamily="18" charset="-127"/>
                  </a:rPr>
                  <a:t>빈곤통계는 연</a:t>
                </a:r>
                <a:r>
                  <a:rPr kumimoji="0" lang="en-US" altLang="ko-KR" sz="1400" dirty="0">
                    <a:solidFill>
                      <a:srgbClr val="000066"/>
                    </a:solidFill>
                    <a:latin typeface="HY견고딕" pitchFamily="18" charset="-127"/>
                    <a:ea typeface="HY견고딕" pitchFamily="18" charset="-127"/>
                  </a:rPr>
                  <a:t>1</a:t>
                </a:r>
                <a:r>
                  <a:rPr kumimoji="0" lang="ko-KR" altLang="en-US" sz="1400" dirty="0">
                    <a:solidFill>
                      <a:srgbClr val="000066"/>
                    </a:solidFill>
                    <a:latin typeface="HY견고딕" pitchFamily="18" charset="-127"/>
                    <a:ea typeface="HY견고딕" pitchFamily="18" charset="-127"/>
                  </a:rPr>
                  <a:t>회 발표</a:t>
                </a:r>
                <a:r>
                  <a:rPr kumimoji="0" lang="en-US" altLang="ko-KR" sz="1400" dirty="0">
                    <a:solidFill>
                      <a:srgbClr val="000066"/>
                    </a:solidFill>
                    <a:latin typeface="HY견고딕" pitchFamily="18" charset="-127"/>
                    <a:ea typeface="HY견고딕" pitchFamily="18" charset="-127"/>
                  </a:rPr>
                  <a:t>(</a:t>
                </a:r>
                <a:r>
                  <a:rPr kumimoji="0" lang="ko-KR" altLang="en-US" sz="1400" dirty="0" smtClean="0">
                    <a:solidFill>
                      <a:srgbClr val="000066"/>
                    </a:solidFill>
                    <a:latin typeface="HY견고딕" pitchFamily="18" charset="-127"/>
                    <a:ea typeface="HY견고딕" pitchFamily="18" charset="-127"/>
                  </a:rPr>
                  <a:t>보건사회연구원</a:t>
                </a:r>
                <a:r>
                  <a:rPr kumimoji="0" lang="en-US" altLang="ko-KR" sz="1400" dirty="0" smtClean="0">
                    <a:solidFill>
                      <a:srgbClr val="000066"/>
                    </a:solidFill>
                    <a:latin typeface="HY견고딕" pitchFamily="18" charset="-127"/>
                    <a:ea typeface="HY견고딕" pitchFamily="18" charset="-127"/>
                  </a:rPr>
                  <a:t>)</a:t>
                </a:r>
                <a:endParaRPr kumimoji="0" lang="en-US" altLang="ko-KR" sz="1400" dirty="0">
                  <a:solidFill>
                    <a:srgbClr val="000066"/>
                  </a:solidFill>
                  <a:latin typeface="HY견고딕" pitchFamily="18" charset="-127"/>
                  <a:ea typeface="HY견고딕" pitchFamily="18" charset="-127"/>
                </a:endParaRPr>
              </a:p>
              <a:p>
                <a:pPr latinLnBrk="0">
                  <a:lnSpc>
                    <a:spcPct val="150000"/>
                  </a:lnSpc>
                </a:pPr>
                <a:r>
                  <a:rPr kumimoji="0" lang="ko-KR" altLang="en-US" sz="1400" dirty="0">
                    <a:solidFill>
                      <a:srgbClr val="000066"/>
                    </a:solidFill>
                    <a:latin typeface="HY견고딕" pitchFamily="18" charset="-127"/>
                    <a:ea typeface="HY견고딕" pitchFamily="18" charset="-127"/>
                  </a:rPr>
                  <a:t>이로 인해 수요자 중심의 정책이 실시되지 못하고 있음</a:t>
                </a:r>
                <a:endParaRPr kumimoji="0" lang="en-US" altLang="ko-KR" sz="1400" dirty="0">
                  <a:solidFill>
                    <a:srgbClr val="000066"/>
                  </a:solidFill>
                  <a:latin typeface="HY견고딕" pitchFamily="18" charset="-127"/>
                  <a:ea typeface="HY견고딕" pitchFamily="18" charset="-127"/>
                </a:endParaRPr>
              </a:p>
            </p:txBody>
          </p:sp>
          <p:pic>
            <p:nvPicPr>
              <p:cNvPr id="17425" name="Picture 45" descr="그림1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278" y="1508"/>
                <a:ext cx="123" cy="1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7415" name="Picture 48" descr="xxx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3789636"/>
            <a:ext cx="8377372" cy="266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6" name="TextBox 35"/>
          <p:cNvSpPr txBox="1">
            <a:spLocks noChangeArrowheads="1"/>
          </p:cNvSpPr>
          <p:nvPr/>
        </p:nvSpPr>
        <p:spPr bwMode="auto">
          <a:xfrm>
            <a:off x="469183" y="3958934"/>
            <a:ext cx="8002999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/>
            <a:r>
              <a:rPr kumimoji="0" lang="ko-KR" altLang="en-US" sz="19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  복지정책에 대한 점검 없이 단순한 반복 및 확대만 시도</a:t>
            </a:r>
          </a:p>
        </p:txBody>
      </p:sp>
      <p:sp>
        <p:nvSpPr>
          <p:cNvPr id="17417" name="직사각형 11"/>
          <p:cNvSpPr>
            <a:spLocks noChangeArrowheads="1"/>
          </p:cNvSpPr>
          <p:nvPr/>
        </p:nvSpPr>
        <p:spPr bwMode="auto">
          <a:xfrm>
            <a:off x="797527" y="4486548"/>
            <a:ext cx="8022945" cy="1334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>
              <a:lnSpc>
                <a:spcPct val="150000"/>
              </a:lnSpc>
              <a:buFont typeface="Arial" pitchFamily="34" charset="0"/>
              <a:buNone/>
            </a:pPr>
            <a:r>
              <a:rPr kumimoji="0" lang="ko-KR" altLang="en-US" sz="1400" dirty="0">
                <a:solidFill>
                  <a:srgbClr val="004850"/>
                </a:solidFill>
                <a:latin typeface="HY견고딕" pitchFamily="18" charset="-127"/>
                <a:ea typeface="HY견고딕" pitchFamily="18" charset="-127"/>
              </a:rPr>
              <a:t>분배구조가 악화되고 빈곤이 심화되지만 이에 대한 과학적인 진단이나 실질적 대책은 </a:t>
            </a:r>
            <a:endParaRPr kumimoji="0" lang="en-US" altLang="ko-KR" sz="1400" dirty="0">
              <a:solidFill>
                <a:srgbClr val="004850"/>
              </a:solidFill>
              <a:latin typeface="HY견고딕" pitchFamily="18" charset="-127"/>
              <a:ea typeface="HY견고딕" pitchFamily="18" charset="-127"/>
            </a:endParaRPr>
          </a:p>
          <a:p>
            <a:pPr latinLnBrk="0">
              <a:lnSpc>
                <a:spcPct val="150000"/>
              </a:lnSpc>
              <a:buFont typeface="Arial" pitchFamily="34" charset="0"/>
              <a:buNone/>
            </a:pPr>
            <a:r>
              <a:rPr kumimoji="0" lang="ko-KR" altLang="en-US" sz="1400" dirty="0">
                <a:solidFill>
                  <a:srgbClr val="004850"/>
                </a:solidFill>
                <a:latin typeface="HY견고딕" pitchFamily="18" charset="-127"/>
                <a:ea typeface="HY견고딕" pitchFamily="18" charset="-127"/>
              </a:rPr>
              <a:t>거의 내놓고 있지 못함</a:t>
            </a:r>
            <a:endParaRPr kumimoji="0" lang="en-US" altLang="ko-KR" sz="1400" dirty="0">
              <a:solidFill>
                <a:srgbClr val="004850"/>
              </a:solidFill>
              <a:latin typeface="HY견고딕" pitchFamily="18" charset="-127"/>
              <a:ea typeface="HY견고딕" pitchFamily="18" charset="-127"/>
            </a:endParaRPr>
          </a:p>
          <a:p>
            <a:pPr latinLnBrk="0">
              <a:lnSpc>
                <a:spcPct val="150000"/>
              </a:lnSpc>
              <a:buFont typeface="Arial" pitchFamily="34" charset="0"/>
              <a:buNone/>
            </a:pPr>
            <a:r>
              <a:rPr kumimoji="0" lang="ko-KR" altLang="en-US" sz="1400" dirty="0">
                <a:solidFill>
                  <a:srgbClr val="004850"/>
                </a:solidFill>
                <a:latin typeface="HY견고딕" pitchFamily="18" charset="-127"/>
                <a:ea typeface="HY견고딕" pitchFamily="18" charset="-127"/>
              </a:rPr>
              <a:t>예를 들어 </a:t>
            </a:r>
            <a:r>
              <a:rPr kumimoji="0" lang="ko-KR" altLang="en-US" sz="1400" dirty="0" err="1">
                <a:solidFill>
                  <a:srgbClr val="004850"/>
                </a:solidFill>
                <a:latin typeface="HY견고딕" pitchFamily="18" charset="-127"/>
                <a:ea typeface="HY견고딕" pitchFamily="18" charset="-127"/>
              </a:rPr>
              <a:t>저출산</a:t>
            </a:r>
            <a:r>
              <a:rPr kumimoji="0" lang="ko-KR" altLang="en-US" sz="1400" dirty="0">
                <a:solidFill>
                  <a:srgbClr val="004850"/>
                </a:solidFill>
                <a:latin typeface="HY견고딕" pitchFamily="18" charset="-127"/>
                <a:ea typeface="HY견고딕" pitchFamily="18" charset="-127"/>
              </a:rPr>
              <a:t> 정책의 경우 과학적인 원인분석이 이루어지지 않은 상황에서 </a:t>
            </a:r>
            <a:r>
              <a:rPr kumimoji="0" lang="ko-KR" altLang="en-US" sz="1400" dirty="0" smtClean="0">
                <a:solidFill>
                  <a:srgbClr val="004850"/>
                </a:solidFill>
                <a:latin typeface="HY견고딕" pitchFamily="18" charset="-127"/>
                <a:ea typeface="HY견고딕" pitchFamily="18" charset="-127"/>
              </a:rPr>
              <a:t>부처별로 막대한 </a:t>
            </a:r>
            <a:r>
              <a:rPr kumimoji="0" lang="ko-KR" altLang="en-US" sz="1400" dirty="0">
                <a:solidFill>
                  <a:srgbClr val="004850"/>
                </a:solidFill>
                <a:latin typeface="HY견고딕" pitchFamily="18" charset="-127"/>
                <a:ea typeface="HY견고딕" pitchFamily="18" charset="-127"/>
              </a:rPr>
              <a:t>재원이 소요되는 정책을 경쟁적으로 실시함</a:t>
            </a:r>
            <a:r>
              <a:rPr kumimoji="0" lang="en-US" altLang="ko-KR" sz="1400" dirty="0">
                <a:solidFill>
                  <a:srgbClr val="004850"/>
                </a:solidFill>
                <a:latin typeface="HY견고딕" pitchFamily="18" charset="-127"/>
                <a:ea typeface="HY견고딕" pitchFamily="18" charset="-127"/>
              </a:rPr>
              <a:t>. </a:t>
            </a:r>
            <a:r>
              <a:rPr kumimoji="0" lang="ko-KR" altLang="en-US" sz="1400" dirty="0">
                <a:solidFill>
                  <a:srgbClr val="004850"/>
                </a:solidFill>
                <a:latin typeface="HY견고딕" pitchFamily="18" charset="-127"/>
                <a:ea typeface="HY견고딕" pitchFamily="18" charset="-127"/>
              </a:rPr>
              <a:t>그러나 출산율 제고 성과는 없음</a:t>
            </a:r>
            <a:r>
              <a:rPr kumimoji="0" lang="en-US" altLang="ko-KR" sz="1400" dirty="0">
                <a:solidFill>
                  <a:srgbClr val="00485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sz="1400" dirty="0">
                <a:solidFill>
                  <a:srgbClr val="00485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endParaRPr kumimoji="0" lang="en-US" altLang="ko-KR" sz="1400" dirty="0">
              <a:solidFill>
                <a:srgbClr val="00485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7418" name="Picture 102" descr="7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4943" y="4643079"/>
            <a:ext cx="130417" cy="134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9" name="Picture 102" descr="7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6478" y="5258531"/>
            <a:ext cx="130417" cy="134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4" name="Group 208"/>
          <p:cNvGrpSpPr>
            <a:grpSpLocks/>
          </p:cNvGrpSpPr>
          <p:nvPr/>
        </p:nvGrpSpPr>
        <p:grpSpPr bwMode="auto">
          <a:xfrm>
            <a:off x="584200" y="1412875"/>
            <a:ext cx="4779963" cy="481013"/>
            <a:chOff x="100" y="489"/>
            <a:chExt cx="3011" cy="303"/>
          </a:xfrm>
        </p:grpSpPr>
        <p:grpSp>
          <p:nvGrpSpPr>
            <p:cNvPr id="25" name="Group 205"/>
            <p:cNvGrpSpPr>
              <a:grpSpLocks/>
            </p:cNvGrpSpPr>
            <p:nvPr/>
          </p:nvGrpSpPr>
          <p:grpSpPr bwMode="auto">
            <a:xfrm>
              <a:off x="265" y="502"/>
              <a:ext cx="2706" cy="265"/>
              <a:chOff x="265" y="502"/>
              <a:chExt cx="2706" cy="265"/>
            </a:xfrm>
          </p:grpSpPr>
          <p:pic>
            <p:nvPicPr>
              <p:cNvPr id="29" name="Picture 206" descr="tran re"/>
              <p:cNvPicPr preferRelativeResize="0">
                <a:picLocks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0" name="Picture 207" descr="tran re"/>
              <p:cNvPicPr preferRelativeResize="0">
                <a:picLocks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26" name="Picture 38" descr="ball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100" y="489"/>
              <a:ext cx="303" cy="3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" name="Rectangle 42"/>
            <p:cNvSpPr>
              <a:spLocks noChangeArrowheads="1"/>
            </p:cNvSpPr>
            <p:nvPr/>
          </p:nvSpPr>
          <p:spPr bwMode="auto">
            <a:xfrm>
              <a:off x="407" y="498"/>
              <a:ext cx="2704" cy="24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ko-KR" altLang="en-US" sz="2000" dirty="0" smtClean="0">
                  <a:solidFill>
                    <a:srgbClr val="02145E"/>
                  </a:solidFill>
                  <a:latin typeface="HY견고딕" pitchFamily="18" charset="-127"/>
                  <a:ea typeface="HY견고딕" pitchFamily="18" charset="-127"/>
                </a:rPr>
                <a:t>실태파악 부실 및 정책 실효성 평가 부재</a:t>
              </a:r>
              <a:endParaRPr kumimoji="0" lang="en-US" altLang="en-US" sz="2000" dirty="0">
                <a:solidFill>
                  <a:srgbClr val="02145E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28" name="Rectangle 51"/>
            <p:cNvSpPr>
              <a:spLocks noChangeArrowheads="1"/>
            </p:cNvSpPr>
            <p:nvPr/>
          </p:nvSpPr>
          <p:spPr bwMode="auto">
            <a:xfrm>
              <a:off x="138" y="513"/>
              <a:ext cx="223" cy="24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en-US" altLang="ko-KR" sz="2200" dirty="0" smtClean="0">
                  <a:solidFill>
                    <a:srgbClr val="000066"/>
                  </a:solidFill>
                  <a:ea typeface="HY헤드라인M" pitchFamily="18" charset="-127"/>
                </a:rPr>
                <a:t>2	</a:t>
              </a:r>
              <a:endParaRPr kumimoji="0" lang="ko-KR" altLang="ko-KR" sz="2200" dirty="0">
                <a:solidFill>
                  <a:srgbClr val="000066"/>
                </a:solidFill>
                <a:ea typeface="HY헤드라인M" pitchFamily="18" charset="-127"/>
              </a:endParaRPr>
            </a:p>
          </p:txBody>
        </p:sp>
      </p:grpSp>
      <p:sp>
        <p:nvSpPr>
          <p:cNvPr id="31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419088" cy="244475"/>
          </a:xfrm>
        </p:spPr>
        <p:txBody>
          <a:bodyPr/>
          <a:lstStyle/>
          <a:p>
            <a:pPr algn="r">
              <a:defRPr/>
            </a:pPr>
            <a:fld id="{616FEFE5-D852-49C5-AFAB-7E5B5F4A8F0F}" type="slidenum">
              <a:rPr lang="en-US" altLang="ko-KR" smtClean="0"/>
              <a:pPr algn="r">
                <a:defRPr/>
              </a:pPr>
              <a:t>13</a:t>
            </a:fld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II.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복지정책의 문제점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8435" name="내용 개체 틀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altLang="ko-KR" smtClean="0">
              <a:ea typeface="굴림" pitchFamily="50" charset="-127"/>
            </a:endParaRPr>
          </a:p>
          <a:p>
            <a:pPr eaLnBrk="1" hangingPunct="1"/>
            <a:endParaRPr lang="en-US" altLang="ko-KR" smtClean="0">
              <a:ea typeface="굴림" pitchFamily="50" charset="-127"/>
            </a:endParaRPr>
          </a:p>
          <a:p>
            <a:pPr eaLnBrk="1" hangingPunct="1"/>
            <a:endParaRPr lang="ko-KR" altLang="en-US" smtClean="0">
              <a:ea typeface="굴림" pitchFamily="50" charset="-127"/>
            </a:endParaRPr>
          </a:p>
        </p:txBody>
      </p:sp>
      <p:sp>
        <p:nvSpPr>
          <p:cNvPr id="1843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latinLnBrk="0"/>
            <a:endParaRPr kumimoji="0" lang="ko-KR" altLang="en-US"/>
          </a:p>
        </p:txBody>
      </p:sp>
      <p:pic>
        <p:nvPicPr>
          <p:cNvPr id="18439" name="_x67442424" descr="EMB0000044c072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350" y="3959225"/>
            <a:ext cx="5689600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0" name="TextBox 29"/>
          <p:cNvSpPr txBox="1">
            <a:spLocks noChangeArrowheads="1"/>
          </p:cNvSpPr>
          <p:nvPr/>
        </p:nvSpPr>
        <p:spPr bwMode="auto">
          <a:xfrm>
            <a:off x="1979613" y="6115050"/>
            <a:ext cx="46799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latinLnBrk="0"/>
            <a:r>
              <a:rPr kumimoji="0" lang="en-US" altLang="ko-KR" sz="1600">
                <a:latin typeface="HY견고딕" pitchFamily="18" charset="-127"/>
                <a:ea typeface="HY견고딕" pitchFamily="18" charset="-127"/>
              </a:rPr>
              <a:t>[</a:t>
            </a:r>
            <a:r>
              <a:rPr kumimoji="0" lang="ko-KR" altLang="en-US" sz="1600">
                <a:latin typeface="HY견고딕" pitchFamily="18" charset="-127"/>
                <a:ea typeface="HY견고딕" pitchFamily="18" charset="-127"/>
              </a:rPr>
              <a:t>국민기초생활보장 수급자 및 기초생계비 추이</a:t>
            </a:r>
            <a:r>
              <a:rPr kumimoji="0" lang="en-US" altLang="ko-KR" sz="1600">
                <a:latin typeface="HY견고딕" pitchFamily="18" charset="-127"/>
                <a:ea typeface="HY견고딕" pitchFamily="18" charset="-127"/>
              </a:rPr>
              <a:t>]</a:t>
            </a:r>
            <a:endParaRPr kumimoji="0" lang="ko-KR" altLang="en-US" sz="16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1" name="Group 208"/>
          <p:cNvGrpSpPr>
            <a:grpSpLocks/>
          </p:cNvGrpSpPr>
          <p:nvPr/>
        </p:nvGrpSpPr>
        <p:grpSpPr bwMode="auto">
          <a:xfrm>
            <a:off x="584200" y="1412875"/>
            <a:ext cx="4779963" cy="481013"/>
            <a:chOff x="100" y="489"/>
            <a:chExt cx="3011" cy="303"/>
          </a:xfrm>
        </p:grpSpPr>
        <p:grpSp>
          <p:nvGrpSpPr>
            <p:cNvPr id="22" name="Group 205"/>
            <p:cNvGrpSpPr>
              <a:grpSpLocks/>
            </p:cNvGrpSpPr>
            <p:nvPr/>
          </p:nvGrpSpPr>
          <p:grpSpPr bwMode="auto">
            <a:xfrm>
              <a:off x="265" y="502"/>
              <a:ext cx="2706" cy="265"/>
              <a:chOff x="265" y="502"/>
              <a:chExt cx="2706" cy="265"/>
            </a:xfrm>
          </p:grpSpPr>
          <p:pic>
            <p:nvPicPr>
              <p:cNvPr id="26" name="Picture 206" descr="tran re"/>
              <p:cNvPicPr preferRelativeResize="0">
                <a:picLocks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7" name="Picture 207" descr="tran re"/>
              <p:cNvPicPr preferRelativeResize="0">
                <a:picLocks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23" name="Picture 38" descr="ball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00" y="489"/>
              <a:ext cx="303" cy="3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" name="Rectangle 42"/>
            <p:cNvSpPr>
              <a:spLocks noChangeArrowheads="1"/>
            </p:cNvSpPr>
            <p:nvPr/>
          </p:nvSpPr>
          <p:spPr bwMode="auto">
            <a:xfrm>
              <a:off x="407" y="498"/>
              <a:ext cx="2704" cy="24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ko-KR" altLang="en-US" sz="2000" dirty="0" smtClean="0">
                  <a:solidFill>
                    <a:srgbClr val="02145E"/>
                  </a:solidFill>
                  <a:latin typeface="HY견고딕" pitchFamily="18" charset="-127"/>
                  <a:ea typeface="HY견고딕" pitchFamily="18" charset="-127"/>
                </a:rPr>
                <a:t>정책의 목적과 대상의 </a:t>
              </a:r>
              <a:r>
                <a:rPr kumimoji="0" lang="ko-KR" altLang="en-US" sz="2000" dirty="0" err="1" smtClean="0">
                  <a:solidFill>
                    <a:srgbClr val="02145E"/>
                  </a:solidFill>
                  <a:latin typeface="HY견고딕" pitchFamily="18" charset="-127"/>
                  <a:ea typeface="HY견고딕" pitchFamily="18" charset="-127"/>
                </a:rPr>
                <a:t>불명확성</a:t>
              </a:r>
              <a:endParaRPr kumimoji="0" lang="en-US" altLang="en-US" sz="2000" dirty="0">
                <a:solidFill>
                  <a:srgbClr val="02145E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25" name="Rectangle 51"/>
            <p:cNvSpPr>
              <a:spLocks noChangeArrowheads="1"/>
            </p:cNvSpPr>
            <p:nvPr/>
          </p:nvSpPr>
          <p:spPr bwMode="auto">
            <a:xfrm>
              <a:off x="138" y="513"/>
              <a:ext cx="223" cy="24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en-US" altLang="ko-KR" sz="2200" dirty="0">
                  <a:solidFill>
                    <a:srgbClr val="000066"/>
                  </a:solidFill>
                  <a:ea typeface="HY헤드라인M" pitchFamily="18" charset="-127"/>
                </a:rPr>
                <a:t>3</a:t>
              </a:r>
              <a:r>
                <a:rPr kumimoji="0" lang="en-US" altLang="ko-KR" sz="2200" dirty="0" smtClean="0">
                  <a:solidFill>
                    <a:srgbClr val="000066"/>
                  </a:solidFill>
                  <a:ea typeface="HY헤드라인M" pitchFamily="18" charset="-127"/>
                </a:rPr>
                <a:t>	</a:t>
              </a:r>
              <a:endParaRPr kumimoji="0" lang="ko-KR" altLang="ko-KR" sz="2200" dirty="0">
                <a:solidFill>
                  <a:srgbClr val="000066"/>
                </a:solidFill>
                <a:ea typeface="HY헤드라인M" pitchFamily="18" charset="-127"/>
              </a:endParaRPr>
            </a:p>
          </p:txBody>
        </p:sp>
      </p:grpSp>
      <p:grpSp>
        <p:nvGrpSpPr>
          <p:cNvPr id="28" name="Group 99"/>
          <p:cNvGrpSpPr>
            <a:grpSpLocks/>
          </p:cNvGrpSpPr>
          <p:nvPr/>
        </p:nvGrpSpPr>
        <p:grpSpPr bwMode="auto">
          <a:xfrm>
            <a:off x="395536" y="2060848"/>
            <a:ext cx="8425473" cy="1944216"/>
            <a:chOff x="156" y="845"/>
            <a:chExt cx="5505" cy="1139"/>
          </a:xfrm>
        </p:grpSpPr>
        <p:pic>
          <p:nvPicPr>
            <p:cNvPr id="29" name="Picture 47" descr="xxx1"/>
            <p:cNvPicPr>
              <a:picLocks noChangeAspect="1" noChangeArrowheads="1"/>
            </p:cNvPicPr>
            <p:nvPr/>
          </p:nvPicPr>
          <p:blipFill>
            <a:blip r:embed="rId6" cstate="print">
              <a:lum bright="6000"/>
            </a:blip>
            <a:srcRect/>
            <a:stretch>
              <a:fillRect/>
            </a:stretch>
          </p:blipFill>
          <p:spPr bwMode="auto">
            <a:xfrm>
              <a:off x="156" y="845"/>
              <a:ext cx="5460" cy="11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0" name="Group 98"/>
            <p:cNvGrpSpPr>
              <a:grpSpLocks/>
            </p:cNvGrpSpPr>
            <p:nvPr/>
          </p:nvGrpSpPr>
          <p:grpSpPr bwMode="auto">
            <a:xfrm>
              <a:off x="278" y="921"/>
              <a:ext cx="5383" cy="769"/>
              <a:chOff x="278" y="921"/>
              <a:chExt cx="5383" cy="769"/>
            </a:xfrm>
          </p:grpSpPr>
          <p:sp>
            <p:nvSpPr>
              <p:cNvPr id="31" name="TextBox 35"/>
              <p:cNvSpPr txBox="1">
                <a:spLocks noChangeArrowheads="1"/>
              </p:cNvSpPr>
              <p:nvPr/>
            </p:nvSpPr>
            <p:spPr bwMode="auto">
              <a:xfrm>
                <a:off x="295" y="921"/>
                <a:ext cx="5216" cy="2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latinLnBrk="0"/>
                <a:r>
                  <a:rPr kumimoji="0" lang="ko-KR" altLang="en-US" sz="1900" dirty="0" smtClean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정부는 복지가 단순히 돈을 모아 주면 된다는 안이한 생각에서 벗어나야</a:t>
                </a:r>
                <a:endParaRPr kumimoji="0" lang="ko-KR" altLang="en-US" sz="1900" dirty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endParaRPr>
              </a:p>
            </p:txBody>
          </p:sp>
          <p:pic>
            <p:nvPicPr>
              <p:cNvPr id="32" name="Picture 45" descr="그림1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278" y="1327"/>
                <a:ext cx="123" cy="1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3" name="직사각형 11"/>
              <p:cNvSpPr>
                <a:spLocks noChangeArrowheads="1"/>
              </p:cNvSpPr>
              <p:nvPr/>
            </p:nvSpPr>
            <p:spPr bwMode="auto">
              <a:xfrm>
                <a:off x="379" y="1257"/>
                <a:ext cx="5282" cy="4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latinLnBrk="0">
                  <a:lnSpc>
                    <a:spcPct val="150000"/>
                  </a:lnSpc>
                  <a:buFont typeface="Arial" pitchFamily="34" charset="0"/>
                  <a:buNone/>
                </a:pPr>
                <a:r>
                  <a:rPr kumimoji="0" lang="ko-KR" altLang="en-US" sz="1400" dirty="0" smtClean="0">
                    <a:solidFill>
                      <a:srgbClr val="000066"/>
                    </a:solidFill>
                    <a:latin typeface="HY견고딕" pitchFamily="18" charset="-127"/>
                    <a:ea typeface="HY견고딕" pitchFamily="18" charset="-127"/>
                  </a:rPr>
                  <a:t>복지프로그램에 있어 중요한 것은 목표효율성</a:t>
                </a:r>
                <a:r>
                  <a:rPr kumimoji="0" lang="en-US" altLang="ko-KR" sz="1400" dirty="0" smtClean="0">
                    <a:solidFill>
                      <a:srgbClr val="000066"/>
                    </a:solidFill>
                    <a:latin typeface="HY견고딕" pitchFamily="18" charset="-127"/>
                    <a:ea typeface="HY견고딕" pitchFamily="18" charset="-127"/>
                  </a:rPr>
                  <a:t>(</a:t>
                </a:r>
                <a:r>
                  <a:rPr kumimoji="0" lang="en-US" altLang="ko-KR" sz="1100" b="1" dirty="0" smtClean="0">
                    <a:solidFill>
                      <a:srgbClr val="000066"/>
                    </a:solidFill>
                    <a:latin typeface="+mj-lt"/>
                    <a:ea typeface="HY견고딕" pitchFamily="18" charset="-127"/>
                  </a:rPr>
                  <a:t>target efficiency</a:t>
                </a:r>
                <a:r>
                  <a:rPr kumimoji="0" lang="en-US" altLang="ko-KR" sz="1400" dirty="0" smtClean="0">
                    <a:solidFill>
                      <a:srgbClr val="000066"/>
                    </a:solidFill>
                    <a:latin typeface="HY견고딕" pitchFamily="18" charset="-127"/>
                    <a:ea typeface="HY견고딕" pitchFamily="18" charset="-127"/>
                  </a:rPr>
                  <a:t>) </a:t>
                </a:r>
                <a:r>
                  <a:rPr kumimoji="0" lang="ko-KR" altLang="en-US" sz="1400" dirty="0" smtClean="0">
                    <a:solidFill>
                      <a:srgbClr val="000066"/>
                    </a:solidFill>
                    <a:latin typeface="HY견고딕" pitchFamily="18" charset="-127"/>
                    <a:ea typeface="HY견고딕" pitchFamily="18" charset="-127"/>
                  </a:rPr>
                  <a:t>과 </a:t>
                </a:r>
                <a:r>
                  <a:rPr kumimoji="0" lang="ko-KR" altLang="en-US" sz="1400" dirty="0" err="1" smtClean="0">
                    <a:solidFill>
                      <a:srgbClr val="000066"/>
                    </a:solidFill>
                    <a:latin typeface="HY견고딕" pitchFamily="18" charset="-127"/>
                    <a:ea typeface="HY견고딕" pitchFamily="18" charset="-127"/>
                  </a:rPr>
                  <a:t>비용효과성</a:t>
                </a:r>
                <a:r>
                  <a:rPr kumimoji="0" lang="en-US" altLang="ko-KR" sz="1400" dirty="0" smtClean="0">
                    <a:solidFill>
                      <a:srgbClr val="000066"/>
                    </a:solidFill>
                    <a:latin typeface="HY견고딕" pitchFamily="18" charset="-127"/>
                    <a:ea typeface="HY견고딕" pitchFamily="18" charset="-127"/>
                  </a:rPr>
                  <a:t>(</a:t>
                </a:r>
                <a:r>
                  <a:rPr kumimoji="0" lang="en-US" altLang="ko-KR" sz="1100" b="1" dirty="0" smtClean="0">
                    <a:solidFill>
                      <a:srgbClr val="000066"/>
                    </a:solidFill>
                    <a:latin typeface="+mj-lt"/>
                    <a:ea typeface="HY견고딕" pitchFamily="18" charset="-127"/>
                  </a:rPr>
                  <a:t>cost-effectiveness</a:t>
                </a:r>
                <a:r>
                  <a:rPr kumimoji="0" lang="en-US" altLang="ko-KR" sz="1200" b="1" dirty="0" smtClean="0">
                    <a:solidFill>
                      <a:srgbClr val="000066"/>
                    </a:solidFill>
                    <a:latin typeface="+mj-lt"/>
                    <a:ea typeface="HY견고딕" pitchFamily="18" charset="-127"/>
                  </a:rPr>
                  <a:t>)</a:t>
                </a:r>
              </a:p>
              <a:p>
                <a:pPr latinLnBrk="0">
                  <a:lnSpc>
                    <a:spcPct val="150000"/>
                  </a:lnSpc>
                </a:pPr>
                <a:r>
                  <a:rPr kumimoji="0" lang="ko-KR" altLang="en-US" sz="1400" dirty="0" smtClean="0">
                    <a:solidFill>
                      <a:srgbClr val="000066"/>
                    </a:solidFill>
                    <a:latin typeface="HY견고딕" pitchFamily="18" charset="-127"/>
                    <a:ea typeface="HY견고딕" pitchFamily="18" charset="-127"/>
                  </a:rPr>
                  <a:t>국민기초생활보장제도가 꾸준히 확대되고 있음에도 불구하고 절대빈곤이 계속 악화</a:t>
                </a:r>
                <a:endParaRPr kumimoji="0" lang="en-US" altLang="ko-KR" sz="1400" dirty="0">
                  <a:solidFill>
                    <a:srgbClr val="000066"/>
                  </a:solidFill>
                  <a:latin typeface="HY견고딕" pitchFamily="18" charset="-127"/>
                  <a:ea typeface="HY견고딕" pitchFamily="18" charset="-127"/>
                </a:endParaRPr>
              </a:p>
            </p:txBody>
          </p:sp>
          <p:pic>
            <p:nvPicPr>
              <p:cNvPr id="34" name="Picture 45" descr="그림1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278" y="1508"/>
                <a:ext cx="123" cy="1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36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419088" cy="244475"/>
          </a:xfrm>
        </p:spPr>
        <p:txBody>
          <a:bodyPr/>
          <a:lstStyle/>
          <a:p>
            <a:pPr algn="r">
              <a:defRPr/>
            </a:pPr>
            <a:fld id="{616FEFE5-D852-49C5-AFAB-7E5B5F4A8F0F}" type="slidenum">
              <a:rPr lang="en-US" altLang="ko-KR" smtClean="0"/>
              <a:pPr algn="r">
                <a:defRPr/>
              </a:pPr>
              <a:t>14</a:t>
            </a:fld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II.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복지정책의 문제점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946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latinLnBrk="0"/>
            <a:endParaRPr kumimoji="0" lang="ko-KR" altLang="en-US"/>
          </a:p>
        </p:txBody>
      </p:sp>
      <p:grpSp>
        <p:nvGrpSpPr>
          <p:cNvPr id="12" name="Group 208"/>
          <p:cNvGrpSpPr>
            <a:grpSpLocks/>
          </p:cNvGrpSpPr>
          <p:nvPr/>
        </p:nvGrpSpPr>
        <p:grpSpPr bwMode="auto">
          <a:xfrm>
            <a:off x="584200" y="1412875"/>
            <a:ext cx="4779963" cy="481013"/>
            <a:chOff x="100" y="489"/>
            <a:chExt cx="3011" cy="303"/>
          </a:xfrm>
        </p:grpSpPr>
        <p:grpSp>
          <p:nvGrpSpPr>
            <p:cNvPr id="13" name="Group 205"/>
            <p:cNvGrpSpPr>
              <a:grpSpLocks/>
            </p:cNvGrpSpPr>
            <p:nvPr/>
          </p:nvGrpSpPr>
          <p:grpSpPr bwMode="auto">
            <a:xfrm>
              <a:off x="265" y="502"/>
              <a:ext cx="2706" cy="265"/>
              <a:chOff x="265" y="502"/>
              <a:chExt cx="2706" cy="265"/>
            </a:xfrm>
          </p:grpSpPr>
          <p:pic>
            <p:nvPicPr>
              <p:cNvPr id="17" name="Picture 206" descr="tran re"/>
              <p:cNvPicPr preferRelativeResize="0">
                <a:picLocks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8" name="Picture 207" descr="tran re"/>
              <p:cNvPicPr preferRelativeResize="0">
                <a:picLocks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14" name="Picture 38" descr="ball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0" y="489"/>
              <a:ext cx="303" cy="3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Rectangle 42"/>
            <p:cNvSpPr>
              <a:spLocks noChangeArrowheads="1"/>
            </p:cNvSpPr>
            <p:nvPr/>
          </p:nvSpPr>
          <p:spPr bwMode="auto">
            <a:xfrm>
              <a:off x="407" y="498"/>
              <a:ext cx="2704" cy="24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ko-KR" altLang="en-US" sz="2000" dirty="0" smtClean="0">
                  <a:solidFill>
                    <a:srgbClr val="02145E"/>
                  </a:solidFill>
                  <a:latin typeface="HY견고딕" pitchFamily="18" charset="-127"/>
                  <a:ea typeface="HY견고딕" pitchFamily="18" charset="-127"/>
                </a:rPr>
                <a:t>정책의 목적과 대상의 </a:t>
              </a:r>
              <a:r>
                <a:rPr kumimoji="0" lang="ko-KR" altLang="en-US" sz="2000" dirty="0" err="1" smtClean="0">
                  <a:solidFill>
                    <a:srgbClr val="02145E"/>
                  </a:solidFill>
                  <a:latin typeface="HY견고딕" pitchFamily="18" charset="-127"/>
                  <a:ea typeface="HY견고딕" pitchFamily="18" charset="-127"/>
                </a:rPr>
                <a:t>불명확성</a:t>
              </a:r>
              <a:endParaRPr kumimoji="0" lang="en-US" altLang="en-US" sz="2000" dirty="0">
                <a:solidFill>
                  <a:srgbClr val="02145E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6" name="Rectangle 51"/>
            <p:cNvSpPr>
              <a:spLocks noChangeArrowheads="1"/>
            </p:cNvSpPr>
            <p:nvPr/>
          </p:nvSpPr>
          <p:spPr bwMode="auto">
            <a:xfrm>
              <a:off x="138" y="513"/>
              <a:ext cx="223" cy="24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en-US" altLang="ko-KR" sz="2200" dirty="0" smtClean="0">
                  <a:solidFill>
                    <a:srgbClr val="000066"/>
                  </a:solidFill>
                  <a:ea typeface="HY헤드라인M" pitchFamily="18" charset="-127"/>
                </a:rPr>
                <a:t>4	</a:t>
              </a:r>
              <a:endParaRPr kumimoji="0" lang="ko-KR" altLang="ko-KR" sz="2200" dirty="0">
                <a:solidFill>
                  <a:srgbClr val="000066"/>
                </a:solidFill>
                <a:ea typeface="HY헤드라인M" pitchFamily="18" charset="-127"/>
              </a:endParaRPr>
            </a:p>
          </p:txBody>
        </p:sp>
      </p:grpSp>
      <p:sp>
        <p:nvSpPr>
          <p:cNvPr id="19" name="TextBox 22"/>
          <p:cNvSpPr txBox="1">
            <a:spLocks noChangeArrowheads="1"/>
          </p:cNvSpPr>
          <p:nvPr/>
        </p:nvSpPr>
        <p:spPr bwMode="auto">
          <a:xfrm>
            <a:off x="395288" y="2663185"/>
            <a:ext cx="8640762" cy="2677656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marL="285750" indent="-285750" eaLnBrk="1" latinLnBrk="0" hangingPunct="1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kumimoji="0" lang="ko-KR" altLang="en-US" sz="1700" dirty="0" smtClean="0">
                <a:latin typeface="HY견고딕" pitchFamily="18" charset="-127"/>
                <a:ea typeface="HY견고딕" pitchFamily="18" charset="-127"/>
              </a:rPr>
              <a:t>빈곤 탈출 확률</a:t>
            </a:r>
            <a:r>
              <a:rPr kumimoji="0" lang="en-US" altLang="ko-KR" sz="1700" dirty="0" smtClean="0">
                <a:latin typeface="HY견고딕" pitchFamily="18" charset="-127"/>
                <a:ea typeface="HY견고딕" pitchFamily="18" charset="-127"/>
              </a:rPr>
              <a:t>: 2006</a:t>
            </a:r>
            <a:r>
              <a:rPr kumimoji="0" lang="ko-KR" altLang="en-US" sz="1700" dirty="0" smtClean="0">
                <a:latin typeface="HY견고딕" pitchFamily="18" charset="-127"/>
                <a:ea typeface="HY견고딕" pitchFamily="18" charset="-127"/>
              </a:rPr>
              <a:t>년</a:t>
            </a:r>
            <a:r>
              <a:rPr kumimoji="0" lang="en-US" altLang="ko-KR" sz="1700" dirty="0" smtClean="0">
                <a:latin typeface="HY견고딕" pitchFamily="18" charset="-127"/>
                <a:ea typeface="HY견고딕" pitchFamily="18" charset="-127"/>
              </a:rPr>
              <a:t>-2007</a:t>
            </a:r>
            <a:r>
              <a:rPr kumimoji="0" lang="ko-KR" altLang="en-US" sz="1700" dirty="0" smtClean="0">
                <a:latin typeface="HY견고딕" pitchFamily="18" charset="-127"/>
                <a:ea typeface="HY견고딕" pitchFamily="18" charset="-127"/>
              </a:rPr>
              <a:t>년 </a:t>
            </a:r>
            <a:r>
              <a:rPr kumimoji="0" lang="en-US" altLang="ko-KR" sz="17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31.8%</a:t>
            </a:r>
            <a:r>
              <a:rPr kumimoji="0" lang="en-US" altLang="ko-KR" sz="1700" dirty="0" smtClean="0">
                <a:latin typeface="HY견고딕" pitchFamily="18" charset="-127"/>
                <a:ea typeface="HY견고딕" pitchFamily="18" charset="-127"/>
              </a:rPr>
              <a:t> ⇒ 2008</a:t>
            </a:r>
            <a:r>
              <a:rPr kumimoji="0" lang="ko-KR" altLang="en-US" sz="1700" dirty="0" smtClean="0">
                <a:latin typeface="HY견고딕" pitchFamily="18" charset="-127"/>
                <a:ea typeface="HY견고딕" pitchFamily="18" charset="-127"/>
              </a:rPr>
              <a:t>년</a:t>
            </a:r>
            <a:r>
              <a:rPr kumimoji="0" lang="en-US" altLang="ko-KR" sz="1700" dirty="0" smtClean="0">
                <a:latin typeface="HY견고딕" pitchFamily="18" charset="-127"/>
                <a:ea typeface="HY견고딕" pitchFamily="18" charset="-127"/>
              </a:rPr>
              <a:t>-2009</a:t>
            </a:r>
            <a:r>
              <a:rPr kumimoji="0" lang="ko-KR" altLang="en-US" sz="1700" dirty="0" smtClean="0">
                <a:latin typeface="HY견고딕" pitchFamily="18" charset="-127"/>
                <a:ea typeface="HY견고딕" pitchFamily="18" charset="-127"/>
              </a:rPr>
              <a:t>년 </a:t>
            </a:r>
            <a:r>
              <a:rPr kumimoji="0" lang="en-US" altLang="ko-KR" sz="17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20.9%</a:t>
            </a:r>
            <a:endParaRPr kumimoji="0" lang="ko-KR" altLang="en-US" sz="1700" dirty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285750" indent="-285750" eaLnBrk="1" latinLnBrk="0" hangingPunct="1">
              <a:lnSpc>
                <a:spcPct val="150000"/>
              </a:lnSpc>
              <a:buFont typeface="Wingdings" pitchFamily="2" charset="2"/>
              <a:buChar char="§"/>
              <a:defRPr/>
            </a:pPr>
            <a:endParaRPr kumimoji="0" lang="ko-KR" altLang="en-US" sz="900" dirty="0">
              <a:latin typeface="HY견고딕" pitchFamily="18" charset="-127"/>
              <a:ea typeface="HY견고딕" pitchFamily="18" charset="-127"/>
            </a:endParaRPr>
          </a:p>
          <a:p>
            <a:pPr marL="285750" indent="-285750" eaLnBrk="1" latinLnBrk="0" hangingPunct="1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kumimoji="0" lang="ko-KR" altLang="en-US" sz="1700" dirty="0" err="1" smtClean="0">
                <a:latin typeface="HY견고딕" pitchFamily="18" charset="-127"/>
                <a:ea typeface="HY견고딕" pitchFamily="18" charset="-127"/>
              </a:rPr>
              <a:t>비빈곤층의</a:t>
            </a:r>
            <a:r>
              <a:rPr kumimoji="0" lang="ko-KR" altLang="en-US" sz="1700" dirty="0" smtClean="0">
                <a:latin typeface="HY견고딕" pitchFamily="18" charset="-127"/>
                <a:ea typeface="HY견고딕" pitchFamily="18" charset="-127"/>
              </a:rPr>
              <a:t> 빈곤층 진입 확률</a:t>
            </a:r>
            <a:r>
              <a:rPr kumimoji="0" lang="en-US" altLang="ko-KR" sz="1700" dirty="0" smtClean="0">
                <a:latin typeface="HY견고딕" pitchFamily="18" charset="-127"/>
                <a:ea typeface="HY견고딕" pitchFamily="18" charset="-127"/>
              </a:rPr>
              <a:t>: </a:t>
            </a:r>
            <a:r>
              <a:rPr kumimoji="0" lang="en-US" altLang="ko-KR" sz="1700" dirty="0">
                <a:latin typeface="HY견고딕" pitchFamily="18" charset="-127"/>
                <a:ea typeface="HY견고딕" pitchFamily="18" charset="-127"/>
              </a:rPr>
              <a:t>2006</a:t>
            </a:r>
            <a:r>
              <a:rPr kumimoji="0" lang="ko-KR" altLang="en-US" sz="1700" dirty="0">
                <a:latin typeface="HY견고딕" pitchFamily="18" charset="-127"/>
                <a:ea typeface="HY견고딕" pitchFamily="18" charset="-127"/>
              </a:rPr>
              <a:t>년</a:t>
            </a:r>
            <a:r>
              <a:rPr kumimoji="0" lang="en-US" altLang="ko-KR" sz="1700" dirty="0">
                <a:latin typeface="HY견고딕" pitchFamily="18" charset="-127"/>
                <a:ea typeface="HY견고딕" pitchFamily="18" charset="-127"/>
              </a:rPr>
              <a:t>-2007</a:t>
            </a:r>
            <a:r>
              <a:rPr kumimoji="0" lang="ko-KR" altLang="en-US" sz="1700" dirty="0">
                <a:latin typeface="HY견고딕" pitchFamily="18" charset="-127"/>
                <a:ea typeface="HY견고딕" pitchFamily="18" charset="-127"/>
              </a:rPr>
              <a:t>년 </a:t>
            </a:r>
            <a:r>
              <a:rPr kumimoji="0" lang="en-US" altLang="ko-KR" sz="17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4.5%</a:t>
            </a:r>
            <a:r>
              <a:rPr kumimoji="0" lang="en-US" altLang="ko-KR" sz="17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en-US" altLang="ko-KR" sz="1700" dirty="0">
                <a:latin typeface="HY견고딕" pitchFamily="18" charset="-127"/>
                <a:ea typeface="HY견고딕" pitchFamily="18" charset="-127"/>
              </a:rPr>
              <a:t>⇒ 2008</a:t>
            </a:r>
            <a:r>
              <a:rPr kumimoji="0" lang="ko-KR" altLang="en-US" sz="1700" dirty="0">
                <a:latin typeface="HY견고딕" pitchFamily="18" charset="-127"/>
                <a:ea typeface="HY견고딕" pitchFamily="18" charset="-127"/>
              </a:rPr>
              <a:t>년</a:t>
            </a:r>
            <a:r>
              <a:rPr kumimoji="0" lang="en-US" altLang="ko-KR" sz="1700" dirty="0">
                <a:latin typeface="HY견고딕" pitchFamily="18" charset="-127"/>
                <a:ea typeface="HY견고딕" pitchFamily="18" charset="-127"/>
              </a:rPr>
              <a:t>-2009</a:t>
            </a:r>
            <a:r>
              <a:rPr kumimoji="0" lang="ko-KR" altLang="en-US" sz="1700" dirty="0">
                <a:latin typeface="HY견고딕" pitchFamily="18" charset="-127"/>
                <a:ea typeface="HY견고딕" pitchFamily="18" charset="-127"/>
              </a:rPr>
              <a:t>년 </a:t>
            </a:r>
            <a:r>
              <a:rPr kumimoji="0" lang="en-US" altLang="ko-KR" sz="17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5.8%</a:t>
            </a:r>
            <a:endParaRPr kumimoji="0" lang="ko-KR" altLang="en-US" sz="1700" dirty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latinLnBrk="0" hangingPunct="1">
              <a:lnSpc>
                <a:spcPct val="150000"/>
              </a:lnSpc>
              <a:defRPr/>
            </a:pPr>
            <a:endParaRPr kumimoji="0" lang="ko-KR" altLang="en-US" sz="900" dirty="0">
              <a:latin typeface="HY견고딕" pitchFamily="18" charset="-127"/>
              <a:ea typeface="HY견고딕" pitchFamily="18" charset="-127"/>
            </a:endParaRPr>
          </a:p>
          <a:p>
            <a:pPr marL="285750" indent="-285750" eaLnBrk="1" latinLnBrk="0" hangingPunct="1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kumimoji="0" lang="ko-KR" altLang="en-US" sz="1700" dirty="0" smtClean="0">
                <a:latin typeface="HY견고딕" pitchFamily="18" charset="-127"/>
                <a:ea typeface="HY견고딕" pitchFamily="18" charset="-127"/>
              </a:rPr>
              <a:t>취업빈곤자의 </a:t>
            </a:r>
            <a:r>
              <a:rPr kumimoji="0" lang="en-US" altLang="ko-KR" sz="1700" dirty="0" smtClean="0">
                <a:latin typeface="HY견고딕" pitchFamily="18" charset="-127"/>
                <a:ea typeface="HY견고딕" pitchFamily="18" charset="-127"/>
              </a:rPr>
              <a:t>64.6%</a:t>
            </a:r>
            <a:r>
              <a:rPr kumimoji="0" lang="ko-KR" altLang="en-US" sz="1700" dirty="0" smtClean="0">
                <a:latin typeface="HY견고딕" pitchFamily="18" charset="-127"/>
                <a:ea typeface="HY견고딕" pitchFamily="18" charset="-127"/>
              </a:rPr>
              <a:t>가 취업인 상태에서도 빈곤에서 탈출하지 못하고 있음</a:t>
            </a:r>
            <a:endParaRPr kumimoji="0" lang="ko-KR" altLang="en-US" sz="1700" dirty="0">
              <a:latin typeface="HY견고딕" pitchFamily="18" charset="-127"/>
              <a:ea typeface="HY견고딕" pitchFamily="18" charset="-127"/>
            </a:endParaRPr>
          </a:p>
          <a:p>
            <a:pPr marL="285750" indent="-285750" eaLnBrk="1" latinLnBrk="0" hangingPunct="1">
              <a:lnSpc>
                <a:spcPct val="150000"/>
              </a:lnSpc>
              <a:buFont typeface="Wingdings" pitchFamily="2" charset="2"/>
              <a:buChar char="Ø"/>
              <a:defRPr/>
            </a:pPr>
            <a:endParaRPr kumimoji="0" lang="ko-KR" altLang="en-US" sz="900" dirty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285750" indent="-285750" eaLnBrk="1" latinLnBrk="0" hangingPunct="1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kumimoji="0" lang="ko-KR" altLang="en-US" sz="1700" dirty="0" smtClean="0">
                <a:latin typeface="HY견고딕" pitchFamily="18" charset="-127"/>
                <a:ea typeface="HY견고딕" pitchFamily="18" charset="-127"/>
              </a:rPr>
              <a:t>일자리의 질이 향상되지 못하여 지속적인 빈곤상태에 처해 있음</a:t>
            </a:r>
            <a:endParaRPr kumimoji="0" lang="en-US" altLang="ko-KR" sz="1700" dirty="0" smtClean="0">
              <a:latin typeface="HY견고딕" pitchFamily="18" charset="-127"/>
              <a:ea typeface="HY견고딕" pitchFamily="18" charset="-127"/>
            </a:endParaRPr>
          </a:p>
          <a:p>
            <a:pPr lvl="1" indent="0" eaLnBrk="1" latinLnBrk="0" hangingPunct="1">
              <a:lnSpc>
                <a:spcPct val="150000"/>
              </a:lnSpc>
              <a:defRPr/>
            </a:pPr>
            <a:r>
              <a:rPr kumimoji="0" lang="en-US" altLang="ko-KR" sz="16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kumimoji="0" lang="ko-KR" altLang="en-US" sz="16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김혜련</a:t>
            </a:r>
            <a:r>
              <a:rPr kumimoji="0" lang="en-US" altLang="ko-KR" sz="16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, “</a:t>
            </a:r>
            <a:r>
              <a:rPr kumimoji="0" lang="ko-KR" altLang="en-US" sz="16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근로빈곤의 동태적 분석</a:t>
            </a:r>
            <a:r>
              <a:rPr kumimoji="0" lang="en-US" altLang="ko-KR" sz="16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”, 2009, </a:t>
            </a:r>
            <a:r>
              <a:rPr kumimoji="0" lang="ko-KR" altLang="en-US" sz="16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통계개발원</a:t>
            </a:r>
            <a:r>
              <a:rPr kumimoji="0" lang="en-US" altLang="ko-KR" sz="16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kumimoji="0" lang="ko-KR" altLang="en-US" sz="1600" dirty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" name="AutoShape 26"/>
          <p:cNvSpPr>
            <a:spLocks noChangeArrowheads="1"/>
          </p:cNvSpPr>
          <p:nvPr/>
        </p:nvSpPr>
        <p:spPr bwMode="auto">
          <a:xfrm>
            <a:off x="405922" y="2103412"/>
            <a:ext cx="8270534" cy="461963"/>
          </a:xfrm>
          <a:prstGeom prst="roundRect">
            <a:avLst>
              <a:gd name="adj" fmla="val 16930"/>
            </a:avLst>
          </a:prstGeom>
          <a:gradFill rotWithShape="1">
            <a:gsLst>
              <a:gs pos="0">
                <a:srgbClr val="225668"/>
              </a:gs>
              <a:gs pos="50000">
                <a:srgbClr val="317097"/>
              </a:gs>
              <a:gs pos="100000">
                <a:srgbClr val="4DADC7"/>
              </a:gs>
            </a:gsLst>
            <a:lin ang="5400000" scaled="1"/>
          </a:gradFill>
          <a:ln w="3175" algn="ctr">
            <a:solidFill>
              <a:srgbClr val="808080"/>
            </a:solidFill>
            <a:round/>
            <a:headEnd/>
            <a:tailEnd/>
          </a:ln>
          <a:effectLst>
            <a:outerShdw blurRad="25400" dist="25400" dir="27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latinLnBrk="0">
              <a:defRPr/>
            </a:pPr>
            <a:endParaRPr kumimoji="0" lang="ko-KR" altLang="en-US" b="1">
              <a:solidFill>
                <a:srgbClr val="FFFFFF"/>
              </a:solidFill>
              <a:latin typeface="-윤고딕130" pitchFamily="18" charset="-127"/>
              <a:ea typeface="-윤고딕130" pitchFamily="18" charset="-127"/>
            </a:endParaRPr>
          </a:p>
        </p:txBody>
      </p:sp>
      <p:pic>
        <p:nvPicPr>
          <p:cNvPr id="21" name="Picture 45" descr="그림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8691" y="2234363"/>
            <a:ext cx="19526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TextBox 22"/>
          <p:cNvSpPr txBox="1">
            <a:spLocks noChangeArrowheads="1"/>
          </p:cNvSpPr>
          <p:nvPr/>
        </p:nvSpPr>
        <p:spPr bwMode="auto">
          <a:xfrm>
            <a:off x="575816" y="2092300"/>
            <a:ext cx="8748712" cy="40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>
              <a:lnSpc>
                <a:spcPct val="150000"/>
              </a:lnSpc>
            </a:pPr>
            <a:r>
              <a:rPr kumimoji="0" lang="ko-KR" altLang="en-US" sz="16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빈곤 정책의 성과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(?)</a:t>
            </a:r>
            <a:endParaRPr kumimoji="0" lang="ko-KR" altLang="en-US" sz="16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419088" cy="244475"/>
          </a:xfrm>
        </p:spPr>
        <p:txBody>
          <a:bodyPr/>
          <a:lstStyle/>
          <a:p>
            <a:pPr algn="r">
              <a:defRPr/>
            </a:pPr>
            <a:fld id="{616FEFE5-D852-49C5-AFAB-7E5B5F4A8F0F}" type="slidenum">
              <a:rPr lang="en-US" altLang="ko-KR" smtClean="0"/>
              <a:pPr algn="r">
                <a:defRPr/>
              </a:pPr>
              <a:t>15</a:t>
            </a:fld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Picture 48" descr="xxx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061444"/>
            <a:ext cx="8377372" cy="2879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II.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복지정책의 문제점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1507" name="내용 개체 틀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altLang="ko-KR" dirty="0" smtClean="0">
              <a:ea typeface="굴림" pitchFamily="50" charset="-127"/>
            </a:endParaRPr>
          </a:p>
          <a:p>
            <a:pPr eaLnBrk="1" hangingPunct="1"/>
            <a:endParaRPr lang="en-US" altLang="ko-KR" dirty="0" smtClean="0">
              <a:ea typeface="굴림" pitchFamily="50" charset="-127"/>
            </a:endParaRPr>
          </a:p>
          <a:p>
            <a:pPr eaLnBrk="1" hangingPunct="1"/>
            <a:endParaRPr lang="ko-KR" altLang="en-US" dirty="0" smtClean="0">
              <a:ea typeface="굴림" pitchFamily="50" charset="-127"/>
            </a:endParaRPr>
          </a:p>
        </p:txBody>
      </p:sp>
      <p:grpSp>
        <p:nvGrpSpPr>
          <p:cNvPr id="28" name="Group 98"/>
          <p:cNvGrpSpPr>
            <a:grpSpLocks/>
          </p:cNvGrpSpPr>
          <p:nvPr/>
        </p:nvGrpSpPr>
        <p:grpSpPr bwMode="auto">
          <a:xfrm>
            <a:off x="582259" y="2277631"/>
            <a:ext cx="8009174" cy="1476512"/>
            <a:chOff x="278" y="972"/>
            <a:chExt cx="5233" cy="865"/>
          </a:xfrm>
        </p:grpSpPr>
        <p:sp>
          <p:nvSpPr>
            <p:cNvPr id="29" name="TextBox 35"/>
            <p:cNvSpPr txBox="1">
              <a:spLocks noChangeArrowheads="1"/>
            </p:cNvSpPr>
            <p:nvPr/>
          </p:nvSpPr>
          <p:spPr bwMode="auto">
            <a:xfrm>
              <a:off x="295" y="972"/>
              <a:ext cx="5216" cy="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atinLnBrk="0"/>
              <a:r>
                <a:rPr kumimoji="0" lang="ko-KR" altLang="en-US" sz="190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현재 우선순위</a:t>
              </a:r>
              <a:r>
                <a:rPr kumimoji="0" lang="en-US" altLang="ko-KR" sz="190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, </a:t>
              </a:r>
              <a:r>
                <a:rPr kumimoji="0" lang="ko-KR" altLang="en-US" sz="190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재원조달</a:t>
              </a:r>
              <a:r>
                <a:rPr kumimoji="0" lang="en-US" altLang="ko-KR" sz="190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, </a:t>
              </a:r>
              <a:r>
                <a:rPr kumimoji="0" lang="ko-KR" altLang="en-US" sz="190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전달체계 등에 대한 종합 계획 부재</a:t>
              </a:r>
              <a:endParaRPr kumimoji="0" lang="ko-KR" altLang="en-US" sz="19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pic>
          <p:nvPicPr>
            <p:cNvPr id="30" name="Picture 45" descr="그림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78" y="1327"/>
              <a:ext cx="123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" name="Picture 45" descr="그림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78" y="1703"/>
              <a:ext cx="123" cy="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8" name="Group 208"/>
          <p:cNvGrpSpPr>
            <a:grpSpLocks/>
          </p:cNvGrpSpPr>
          <p:nvPr/>
        </p:nvGrpSpPr>
        <p:grpSpPr bwMode="auto">
          <a:xfrm>
            <a:off x="584200" y="1412875"/>
            <a:ext cx="4779963" cy="481013"/>
            <a:chOff x="100" y="489"/>
            <a:chExt cx="3011" cy="303"/>
          </a:xfrm>
        </p:grpSpPr>
        <p:grpSp>
          <p:nvGrpSpPr>
            <p:cNvPr id="39" name="Group 205"/>
            <p:cNvGrpSpPr>
              <a:grpSpLocks/>
            </p:cNvGrpSpPr>
            <p:nvPr/>
          </p:nvGrpSpPr>
          <p:grpSpPr bwMode="auto">
            <a:xfrm>
              <a:off x="265" y="502"/>
              <a:ext cx="2706" cy="265"/>
              <a:chOff x="265" y="502"/>
              <a:chExt cx="2706" cy="265"/>
            </a:xfrm>
          </p:grpSpPr>
          <p:pic>
            <p:nvPicPr>
              <p:cNvPr id="43" name="Picture 206" descr="tran re"/>
              <p:cNvPicPr preferRelativeResize="0">
                <a:picLocks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4" name="Picture 207" descr="tran re"/>
              <p:cNvPicPr preferRelativeResize="0">
                <a:picLocks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40" name="Picture 38" descr="ball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00" y="489"/>
              <a:ext cx="303" cy="3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1" name="Rectangle 42"/>
            <p:cNvSpPr>
              <a:spLocks noChangeArrowheads="1"/>
            </p:cNvSpPr>
            <p:nvPr/>
          </p:nvSpPr>
          <p:spPr bwMode="auto">
            <a:xfrm>
              <a:off x="407" y="498"/>
              <a:ext cx="2704" cy="24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ko-KR" altLang="en-US" sz="2000" dirty="0" smtClean="0">
                  <a:solidFill>
                    <a:srgbClr val="02145E"/>
                  </a:solidFill>
                  <a:latin typeface="HY견고딕" pitchFamily="18" charset="-127"/>
                  <a:ea typeface="HY견고딕" pitchFamily="18" charset="-127"/>
                </a:rPr>
                <a:t>부처별</a:t>
              </a:r>
              <a:r>
                <a:rPr kumimoji="0" lang="en-US" altLang="ko-KR" sz="2000" dirty="0" smtClean="0">
                  <a:solidFill>
                    <a:srgbClr val="02145E"/>
                  </a:solidFill>
                  <a:latin typeface="HY견고딕" pitchFamily="18" charset="-127"/>
                  <a:ea typeface="HY견고딕" pitchFamily="18" charset="-127"/>
                </a:rPr>
                <a:t>, </a:t>
              </a:r>
              <a:r>
                <a:rPr kumimoji="0" lang="ko-KR" altLang="en-US" sz="2000" dirty="0" err="1" smtClean="0">
                  <a:solidFill>
                    <a:srgbClr val="02145E"/>
                  </a:solidFill>
                  <a:latin typeface="HY견고딕" pitchFamily="18" charset="-127"/>
                  <a:ea typeface="HY견고딕" pitchFamily="18" charset="-127"/>
                </a:rPr>
                <a:t>정책별</a:t>
              </a:r>
              <a:r>
                <a:rPr kumimoji="0" lang="ko-KR" altLang="en-US" sz="2000" dirty="0">
                  <a:solidFill>
                    <a:srgbClr val="02145E"/>
                  </a:solidFill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kumimoji="0" lang="ko-KR" altLang="en-US" sz="2000" dirty="0" smtClean="0">
                  <a:solidFill>
                    <a:srgbClr val="02145E"/>
                  </a:solidFill>
                  <a:latin typeface="HY견고딕" pitchFamily="18" charset="-127"/>
                  <a:ea typeface="HY견고딕" pitchFamily="18" charset="-127"/>
                </a:rPr>
                <a:t>중복성과 비효율성</a:t>
              </a:r>
              <a:endParaRPr kumimoji="0" lang="en-US" altLang="en-US" sz="2000" dirty="0">
                <a:solidFill>
                  <a:srgbClr val="02145E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2" name="Rectangle 51"/>
            <p:cNvSpPr>
              <a:spLocks noChangeArrowheads="1"/>
            </p:cNvSpPr>
            <p:nvPr/>
          </p:nvSpPr>
          <p:spPr bwMode="auto">
            <a:xfrm>
              <a:off x="138" y="513"/>
              <a:ext cx="223" cy="24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en-US" altLang="ko-KR" sz="2200" dirty="0" smtClean="0">
                  <a:solidFill>
                    <a:srgbClr val="000066"/>
                  </a:solidFill>
                  <a:ea typeface="HY헤드라인M" pitchFamily="18" charset="-127"/>
                </a:rPr>
                <a:t>5	</a:t>
              </a:r>
              <a:endParaRPr kumimoji="0" lang="ko-KR" altLang="ko-KR" sz="2200" dirty="0">
                <a:solidFill>
                  <a:srgbClr val="000066"/>
                </a:solidFill>
                <a:ea typeface="HY헤드라인M" pitchFamily="18" charset="-127"/>
              </a:endParaRPr>
            </a:p>
          </p:txBody>
        </p:sp>
      </p:grpSp>
      <p:sp>
        <p:nvSpPr>
          <p:cNvPr id="45" name="직사각형 11"/>
          <p:cNvSpPr>
            <a:spLocks noChangeArrowheads="1"/>
          </p:cNvSpPr>
          <p:nvPr/>
        </p:nvSpPr>
        <p:spPr bwMode="auto">
          <a:xfrm>
            <a:off x="739775" y="2780928"/>
            <a:ext cx="7870825" cy="1708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atinLnBrk="0">
              <a:lnSpc>
                <a:spcPct val="150000"/>
              </a:lnSpc>
              <a:buFont typeface="Arial" pitchFamily="34" charset="0"/>
              <a:buNone/>
            </a:pPr>
            <a:r>
              <a:rPr kumimoji="0" lang="ko-KR" altLang="en-US" sz="1400" dirty="0">
                <a:solidFill>
                  <a:srgbClr val="004850"/>
                </a:solidFill>
                <a:latin typeface="HY견고딕" pitchFamily="18" charset="-127"/>
                <a:ea typeface="HY견고딕" pitchFamily="18" charset="-127"/>
              </a:rPr>
              <a:t>복지부</a:t>
            </a:r>
            <a:r>
              <a:rPr kumimoji="0" lang="en-US" altLang="ko-KR" sz="1400" dirty="0">
                <a:solidFill>
                  <a:srgbClr val="00485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0" lang="ko-KR" altLang="en-US" sz="1400" dirty="0">
                <a:solidFill>
                  <a:srgbClr val="004850"/>
                </a:solidFill>
                <a:latin typeface="HY견고딕" pitchFamily="18" charset="-127"/>
                <a:ea typeface="HY견고딕" pitchFamily="18" charset="-127"/>
              </a:rPr>
              <a:t>노동부</a:t>
            </a:r>
            <a:r>
              <a:rPr kumimoji="0" lang="en-US" altLang="ko-KR" sz="1400" dirty="0">
                <a:solidFill>
                  <a:srgbClr val="00485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0" lang="ko-KR" altLang="en-US" sz="1400" dirty="0" err="1">
                <a:solidFill>
                  <a:srgbClr val="004850"/>
                </a:solidFill>
                <a:latin typeface="HY견고딕" pitchFamily="18" charset="-127"/>
                <a:ea typeface="HY견고딕" pitchFamily="18" charset="-127"/>
              </a:rPr>
              <a:t>여성부</a:t>
            </a:r>
            <a:r>
              <a:rPr kumimoji="0" lang="en-US" altLang="ko-KR" sz="1400" dirty="0">
                <a:solidFill>
                  <a:srgbClr val="00485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0" lang="ko-KR" altLang="en-US" sz="1400" dirty="0">
                <a:solidFill>
                  <a:srgbClr val="004850"/>
                </a:solidFill>
                <a:latin typeface="HY견고딕" pitchFamily="18" charset="-127"/>
                <a:ea typeface="HY견고딕" pitchFamily="18" charset="-127"/>
              </a:rPr>
              <a:t>교육부 등의 부처들이 도입하거나 확대하는 각종 복지프로그램들을 소화해서 대상자에게 제대로 전달하는 상호연계체제가 부재</a:t>
            </a:r>
          </a:p>
          <a:p>
            <a:pPr latinLnBrk="0">
              <a:lnSpc>
                <a:spcPct val="150000"/>
              </a:lnSpc>
              <a:buFont typeface="Arial" pitchFamily="34" charset="0"/>
              <a:buNone/>
            </a:pPr>
            <a:r>
              <a:rPr kumimoji="0" lang="ko-KR" altLang="en-US" sz="1400" dirty="0">
                <a:solidFill>
                  <a:srgbClr val="004850"/>
                </a:solidFill>
                <a:latin typeface="HY견고딕" pitchFamily="18" charset="-127"/>
                <a:ea typeface="HY견고딕" pitchFamily="18" charset="-127"/>
              </a:rPr>
              <a:t>무상급식으로 인한 저소득층 자녀의 낙인효과</a:t>
            </a:r>
            <a:r>
              <a:rPr kumimoji="0" lang="en-US" altLang="ko-KR" sz="1400" dirty="0">
                <a:solidFill>
                  <a:srgbClr val="004850"/>
                </a:solidFill>
                <a:latin typeface="HY견고딕" pitchFamily="18" charset="-127"/>
                <a:ea typeface="HY견고딕" pitchFamily="18" charset="-127"/>
              </a:rPr>
              <a:t>(stigma effect)</a:t>
            </a:r>
            <a:r>
              <a:rPr kumimoji="0" lang="ko-KR" altLang="en-US" sz="1400" dirty="0">
                <a:solidFill>
                  <a:srgbClr val="004850"/>
                </a:solidFill>
                <a:latin typeface="HY견고딕" pitchFamily="18" charset="-127"/>
                <a:ea typeface="HY견고딕" pitchFamily="18" charset="-127"/>
              </a:rPr>
              <a:t>문제도 교육부가 복지부의 사회복지통합전산망과 같은 네트워크를 일찌감치 이용했더라면 사전에 충분히 막을 수도 있었던 </a:t>
            </a:r>
            <a:r>
              <a:rPr kumimoji="0" lang="ko-KR" altLang="en-US" sz="1400" dirty="0" smtClean="0">
                <a:solidFill>
                  <a:srgbClr val="004850"/>
                </a:solidFill>
                <a:latin typeface="HY견고딕" pitchFamily="18" charset="-127"/>
                <a:ea typeface="HY견고딕" pitchFamily="18" charset="-127"/>
              </a:rPr>
              <a:t>것임</a:t>
            </a:r>
            <a:endParaRPr kumimoji="0" lang="en-US" altLang="ko-KR" sz="1400" dirty="0">
              <a:solidFill>
                <a:srgbClr val="004850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47" name="Group 99"/>
          <p:cNvGrpSpPr>
            <a:grpSpLocks/>
          </p:cNvGrpSpPr>
          <p:nvPr/>
        </p:nvGrpSpPr>
        <p:grpSpPr bwMode="auto">
          <a:xfrm>
            <a:off x="395536" y="4653136"/>
            <a:ext cx="8536309" cy="1808163"/>
            <a:chOff x="156" y="845"/>
            <a:chExt cx="5558" cy="1139"/>
          </a:xfrm>
        </p:grpSpPr>
        <p:pic>
          <p:nvPicPr>
            <p:cNvPr id="48" name="Picture 47" descr="xxx1"/>
            <p:cNvPicPr>
              <a:picLocks noChangeAspect="1" noChangeArrowheads="1"/>
            </p:cNvPicPr>
            <p:nvPr/>
          </p:nvPicPr>
          <p:blipFill>
            <a:blip r:embed="rId7" cstate="print">
              <a:lum bright="6000"/>
            </a:blip>
            <a:srcRect/>
            <a:stretch>
              <a:fillRect/>
            </a:stretch>
          </p:blipFill>
          <p:spPr bwMode="auto">
            <a:xfrm>
              <a:off x="156" y="845"/>
              <a:ext cx="5460" cy="11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49" name="Group 98"/>
            <p:cNvGrpSpPr>
              <a:grpSpLocks/>
            </p:cNvGrpSpPr>
            <p:nvPr/>
          </p:nvGrpSpPr>
          <p:grpSpPr bwMode="auto">
            <a:xfrm>
              <a:off x="249" y="911"/>
              <a:ext cx="5465" cy="811"/>
              <a:chOff x="249" y="911"/>
              <a:chExt cx="5465" cy="811"/>
            </a:xfrm>
          </p:grpSpPr>
          <p:sp>
            <p:nvSpPr>
              <p:cNvPr id="50" name="TextBox 35"/>
              <p:cNvSpPr txBox="1">
                <a:spLocks noChangeArrowheads="1"/>
              </p:cNvSpPr>
              <p:nvPr/>
            </p:nvSpPr>
            <p:spPr bwMode="auto">
              <a:xfrm>
                <a:off x="249" y="911"/>
                <a:ext cx="5465" cy="2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latinLnBrk="0"/>
                <a:r>
                  <a:rPr kumimoji="0" lang="ko-KR" altLang="en-US" dirty="0" err="1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기초법에</a:t>
                </a:r>
                <a:r>
                  <a:rPr kumimoji="0" lang="ko-KR" altLang="en-US" dirty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 의한 급여 외 </a:t>
                </a:r>
                <a:r>
                  <a:rPr kumimoji="0" lang="en-US" altLang="ko-KR" dirty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9</a:t>
                </a:r>
                <a:r>
                  <a:rPr kumimoji="0" lang="ko-KR" altLang="en-US" dirty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개 부처에서 </a:t>
                </a:r>
                <a:r>
                  <a:rPr kumimoji="0" lang="en-US" altLang="ko-KR" dirty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32</a:t>
                </a:r>
                <a:r>
                  <a:rPr kumimoji="0" lang="ko-KR" altLang="en-US" dirty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개 복지급여가 </a:t>
                </a:r>
                <a:r>
                  <a:rPr kumimoji="0" lang="ko-KR" altLang="en-US" dirty="0" err="1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수급자에게</a:t>
                </a:r>
                <a:r>
                  <a:rPr kumimoji="0" lang="ko-KR" altLang="en-US" dirty="0">
                    <a:solidFill>
                      <a:schemeClr val="bg1"/>
                    </a:solidFill>
                    <a:latin typeface="HY견고딕" pitchFamily="18" charset="-127"/>
                    <a:ea typeface="HY견고딕" pitchFamily="18" charset="-127"/>
                  </a:rPr>
                  <a:t> 부가지원</a:t>
                </a:r>
              </a:p>
            </p:txBody>
          </p:sp>
          <p:pic>
            <p:nvPicPr>
              <p:cNvPr id="51" name="Picture 45" descr="그림1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278" y="1331"/>
                <a:ext cx="123" cy="1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52" name="직사각형 11"/>
              <p:cNvSpPr>
                <a:spLocks noChangeArrowheads="1"/>
              </p:cNvSpPr>
              <p:nvPr/>
            </p:nvSpPr>
            <p:spPr bwMode="auto">
              <a:xfrm>
                <a:off x="379" y="1257"/>
                <a:ext cx="4931" cy="4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latinLnBrk="0">
                  <a:lnSpc>
                    <a:spcPct val="150000"/>
                  </a:lnSpc>
                  <a:defRPr/>
                </a:pPr>
                <a:r>
                  <a:rPr kumimoji="0" lang="ko-KR" altLang="en-US" sz="1400" dirty="0" err="1">
                    <a:solidFill>
                      <a:srgbClr val="000066"/>
                    </a:solidFill>
                    <a:latin typeface="HY견고딕" pitchFamily="18" charset="-127"/>
                    <a:ea typeface="HY견고딕" pitchFamily="18" charset="-127"/>
                  </a:rPr>
                  <a:t>수급층과</a:t>
                </a:r>
                <a:r>
                  <a:rPr kumimoji="0" lang="ko-KR" altLang="en-US" sz="1400" dirty="0">
                    <a:solidFill>
                      <a:srgbClr val="000066"/>
                    </a:solidFill>
                    <a:latin typeface="HY견고딕" pitchFamily="18" charset="-127"/>
                    <a:ea typeface="HY견고딕" pitchFamily="18" charset="-127"/>
                  </a:rPr>
                  <a:t> 차상위층의 소득역전 현상초래</a:t>
                </a:r>
                <a:r>
                  <a:rPr kumimoji="0" lang="en-US" altLang="ko-KR" sz="1200" dirty="0">
                    <a:solidFill>
                      <a:srgbClr val="000066"/>
                    </a:solidFill>
                    <a:latin typeface="HY견고딕" pitchFamily="18" charset="-127"/>
                    <a:ea typeface="HY견고딕" pitchFamily="18" charset="-127"/>
                  </a:rPr>
                  <a:t>(</a:t>
                </a:r>
                <a:r>
                  <a:rPr kumimoji="0" lang="ko-KR" altLang="en-US" sz="1200" dirty="0">
                    <a:solidFill>
                      <a:srgbClr val="000066"/>
                    </a:solidFill>
                    <a:latin typeface="HY견고딕" pitchFamily="18" charset="-127"/>
                    <a:ea typeface="HY견고딕" pitchFamily="18" charset="-127"/>
                  </a:rPr>
                  <a:t>기초수급자의 월평균소득 </a:t>
                </a:r>
                <a:r>
                  <a:rPr kumimoji="0" lang="en-US" altLang="ko-KR" sz="1200" dirty="0">
                    <a:solidFill>
                      <a:srgbClr val="000066"/>
                    </a:solidFill>
                    <a:latin typeface="HY견고딕" pitchFamily="18" charset="-127"/>
                    <a:ea typeface="HY견고딕" pitchFamily="18" charset="-127"/>
                  </a:rPr>
                  <a:t>77</a:t>
                </a:r>
                <a:r>
                  <a:rPr kumimoji="0" lang="ko-KR" altLang="en-US" sz="1200" dirty="0">
                    <a:solidFill>
                      <a:srgbClr val="000066"/>
                    </a:solidFill>
                    <a:latin typeface="HY견고딕" pitchFamily="18" charset="-127"/>
                    <a:ea typeface="HY견고딕" pitchFamily="18" charset="-127"/>
                  </a:rPr>
                  <a:t>만원</a:t>
                </a:r>
                <a:r>
                  <a:rPr kumimoji="0" lang="en-US" altLang="ko-KR" sz="1200" dirty="0">
                    <a:solidFill>
                      <a:srgbClr val="000066"/>
                    </a:solidFill>
                    <a:latin typeface="HY견고딕" pitchFamily="18" charset="-127"/>
                    <a:ea typeface="HY견고딕" pitchFamily="18" charset="-127"/>
                  </a:rPr>
                  <a:t>, </a:t>
                </a:r>
                <a:r>
                  <a:rPr kumimoji="0" lang="ko-KR" altLang="en-US" sz="1200" dirty="0">
                    <a:solidFill>
                      <a:srgbClr val="000066"/>
                    </a:solidFill>
                    <a:latin typeface="HY견고딕" pitchFamily="18" charset="-127"/>
                    <a:ea typeface="HY견고딕" pitchFamily="18" charset="-127"/>
                  </a:rPr>
                  <a:t>차상위층 </a:t>
                </a:r>
                <a:r>
                  <a:rPr kumimoji="0" lang="en-US" altLang="ko-KR" sz="1200" dirty="0">
                    <a:solidFill>
                      <a:srgbClr val="000066"/>
                    </a:solidFill>
                    <a:latin typeface="HY견고딕" pitchFamily="18" charset="-127"/>
                    <a:ea typeface="HY견고딕" pitchFamily="18" charset="-127"/>
                  </a:rPr>
                  <a:t>61</a:t>
                </a:r>
                <a:r>
                  <a:rPr kumimoji="0" lang="ko-KR" altLang="en-US" sz="1200" dirty="0">
                    <a:solidFill>
                      <a:srgbClr val="000066"/>
                    </a:solidFill>
                    <a:latin typeface="HY견고딕" pitchFamily="18" charset="-127"/>
                    <a:ea typeface="HY견고딕" pitchFamily="18" charset="-127"/>
                  </a:rPr>
                  <a:t>만원</a:t>
                </a:r>
                <a:r>
                  <a:rPr kumimoji="0" lang="en-US" altLang="ko-KR" sz="1200" dirty="0">
                    <a:solidFill>
                      <a:srgbClr val="000066"/>
                    </a:solidFill>
                    <a:latin typeface="HY견고딕" pitchFamily="18" charset="-127"/>
                    <a:ea typeface="HY견고딕" pitchFamily="18" charset="-127"/>
                  </a:rPr>
                  <a:t>)</a:t>
                </a:r>
                <a:endParaRPr kumimoji="0" lang="en-US" altLang="ko-KR" sz="1400" dirty="0">
                  <a:solidFill>
                    <a:srgbClr val="000066"/>
                  </a:solidFill>
                  <a:latin typeface="HY견고딕" pitchFamily="18" charset="-127"/>
                  <a:ea typeface="HY견고딕" pitchFamily="18" charset="-127"/>
                </a:endParaRPr>
              </a:p>
              <a:p>
                <a:pPr latinLnBrk="0">
                  <a:lnSpc>
                    <a:spcPct val="150000"/>
                  </a:lnSpc>
                  <a:defRPr/>
                </a:pPr>
                <a:r>
                  <a:rPr kumimoji="0" lang="ko-KR" altLang="en-US" sz="1400" dirty="0" err="1">
                    <a:solidFill>
                      <a:srgbClr val="000066"/>
                    </a:solidFill>
                    <a:latin typeface="HY견고딕" pitchFamily="18" charset="-127"/>
                    <a:ea typeface="HY견고딕" pitchFamily="18" charset="-127"/>
                  </a:rPr>
                  <a:t>수급자</a:t>
                </a:r>
                <a:r>
                  <a:rPr kumimoji="0" lang="ko-KR" altLang="en-US" sz="1400" dirty="0">
                    <a:solidFill>
                      <a:srgbClr val="000066"/>
                    </a:solidFill>
                    <a:latin typeface="HY견고딕" pitchFamily="18" charset="-127"/>
                    <a:ea typeface="HY견고딕" pitchFamily="18" charset="-127"/>
                  </a:rPr>
                  <a:t> 진입 촉진 및 </a:t>
                </a:r>
                <a:r>
                  <a:rPr kumimoji="0" lang="ko-KR" altLang="en-US" sz="1400" dirty="0" err="1">
                    <a:solidFill>
                      <a:srgbClr val="000066"/>
                    </a:solidFill>
                    <a:latin typeface="HY견고딕" pitchFamily="18" charset="-127"/>
                    <a:ea typeface="HY견고딕" pitchFamily="18" charset="-127"/>
                  </a:rPr>
                  <a:t>탈수급</a:t>
                </a:r>
                <a:r>
                  <a:rPr kumimoji="0" lang="ko-KR" altLang="en-US" sz="1400" dirty="0">
                    <a:solidFill>
                      <a:srgbClr val="000066"/>
                    </a:solidFill>
                    <a:latin typeface="HY견고딕" pitchFamily="18" charset="-127"/>
                    <a:ea typeface="HY견고딕" pitchFamily="18" charset="-127"/>
                  </a:rPr>
                  <a:t> 저해 요인으로  작용 </a:t>
                </a:r>
                <a:r>
                  <a:rPr kumimoji="0" lang="en-US" altLang="ko-KR" sz="1400" dirty="0">
                    <a:solidFill>
                      <a:srgbClr val="000066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HY견고딕" pitchFamily="18" charset="-127"/>
                    <a:ea typeface="HY견고딕" pitchFamily="18" charset="-127"/>
                  </a:rPr>
                  <a:t>(*</a:t>
                </a:r>
                <a:r>
                  <a:rPr kumimoji="0" lang="ko-KR" altLang="en-US" sz="1400" dirty="0">
                    <a:solidFill>
                      <a:srgbClr val="000066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HY견고딕" pitchFamily="18" charset="-127"/>
                    <a:ea typeface="HY견고딕" pitchFamily="18" charset="-127"/>
                  </a:rPr>
                  <a:t>깔때기 현상</a:t>
                </a:r>
                <a:r>
                  <a:rPr kumimoji="0" lang="en-US" altLang="ko-KR" sz="1400" dirty="0" smtClean="0">
                    <a:solidFill>
                      <a:srgbClr val="000066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HY견고딕" pitchFamily="18" charset="-127"/>
                    <a:ea typeface="HY견고딕" pitchFamily="18" charset="-127"/>
                  </a:rPr>
                  <a:t>*)</a:t>
                </a:r>
                <a:endParaRPr kumimoji="0" lang="en-US" altLang="ko-KR" sz="1400" dirty="0">
                  <a:solidFill>
                    <a:srgbClr val="000066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endParaRPr>
              </a:p>
            </p:txBody>
          </p:sp>
          <p:pic>
            <p:nvPicPr>
              <p:cNvPr id="53" name="Picture 45" descr="그림1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278" y="1535"/>
                <a:ext cx="123" cy="1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5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419088" cy="244475"/>
          </a:xfrm>
        </p:spPr>
        <p:txBody>
          <a:bodyPr/>
          <a:lstStyle/>
          <a:p>
            <a:pPr algn="r">
              <a:defRPr/>
            </a:pPr>
            <a:fld id="{616FEFE5-D852-49C5-AFAB-7E5B5F4A8F0F}" type="slidenum">
              <a:rPr lang="en-US" altLang="ko-KR" smtClean="0"/>
              <a:pPr algn="r">
                <a:defRPr/>
              </a:pPr>
              <a:t>16</a:t>
            </a:fld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III.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복지정책의 방향과 재원조달대책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2" name="Group 208"/>
          <p:cNvGrpSpPr>
            <a:grpSpLocks/>
          </p:cNvGrpSpPr>
          <p:nvPr/>
        </p:nvGrpSpPr>
        <p:grpSpPr bwMode="auto">
          <a:xfrm>
            <a:off x="584200" y="1412875"/>
            <a:ext cx="4779963" cy="481013"/>
            <a:chOff x="100" y="489"/>
            <a:chExt cx="3011" cy="303"/>
          </a:xfrm>
        </p:grpSpPr>
        <p:grpSp>
          <p:nvGrpSpPr>
            <p:cNvPr id="22542" name="Group 205"/>
            <p:cNvGrpSpPr>
              <a:grpSpLocks/>
            </p:cNvGrpSpPr>
            <p:nvPr/>
          </p:nvGrpSpPr>
          <p:grpSpPr bwMode="auto">
            <a:xfrm>
              <a:off x="265" y="502"/>
              <a:ext cx="2706" cy="265"/>
              <a:chOff x="265" y="502"/>
              <a:chExt cx="2706" cy="265"/>
            </a:xfrm>
          </p:grpSpPr>
          <p:pic>
            <p:nvPicPr>
              <p:cNvPr id="22546" name="Picture 206" descr="tran re"/>
              <p:cNvPicPr preferRelativeResize="0">
                <a:picLocks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2547" name="Picture 207" descr="tran re"/>
              <p:cNvPicPr preferRelativeResize="0">
                <a:picLocks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22543" name="Picture 38" descr="ball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0" y="489"/>
              <a:ext cx="303" cy="3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544" name="Rectangle 42"/>
            <p:cNvSpPr>
              <a:spLocks noChangeArrowheads="1"/>
            </p:cNvSpPr>
            <p:nvPr/>
          </p:nvSpPr>
          <p:spPr bwMode="auto">
            <a:xfrm>
              <a:off x="407" y="498"/>
              <a:ext cx="2704" cy="24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ko-KR" altLang="en-US" sz="2000">
                  <a:solidFill>
                    <a:srgbClr val="02145E"/>
                  </a:solidFill>
                  <a:latin typeface="HY견고딕" pitchFamily="18" charset="-127"/>
                  <a:ea typeface="HY견고딕" pitchFamily="18" charset="-127"/>
                </a:rPr>
                <a:t>복지정책의 기본방향</a:t>
              </a:r>
              <a:endParaRPr kumimoji="0" lang="en-US" altLang="en-US" sz="2000">
                <a:solidFill>
                  <a:srgbClr val="02145E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22545" name="Rectangle 51"/>
            <p:cNvSpPr>
              <a:spLocks noChangeArrowheads="1"/>
            </p:cNvSpPr>
            <p:nvPr/>
          </p:nvSpPr>
          <p:spPr bwMode="auto">
            <a:xfrm>
              <a:off x="138" y="513"/>
              <a:ext cx="223" cy="24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en-US" altLang="ko-KR" sz="2200">
                  <a:solidFill>
                    <a:srgbClr val="000066"/>
                  </a:solidFill>
                  <a:ea typeface="HY헤드라인M" pitchFamily="18" charset="-127"/>
                </a:rPr>
                <a:t>1</a:t>
              </a:r>
              <a:endParaRPr kumimoji="0" lang="ko-KR" altLang="ko-KR" sz="2200">
                <a:solidFill>
                  <a:srgbClr val="000066"/>
                </a:solidFill>
                <a:ea typeface="HY헤드라인M" pitchFamily="18" charset="-127"/>
              </a:endParaRPr>
            </a:p>
          </p:txBody>
        </p:sp>
      </p:grpSp>
      <p:sp>
        <p:nvSpPr>
          <p:cNvPr id="22535" name="Rectangle 5"/>
          <p:cNvSpPr>
            <a:spLocks noChangeArrowheads="1"/>
          </p:cNvSpPr>
          <p:nvPr/>
        </p:nvSpPr>
        <p:spPr bwMode="invGray">
          <a:xfrm>
            <a:off x="0" y="0"/>
            <a:ext cx="914400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53882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>
            <a:spAutoFit/>
          </a:bodyPr>
          <a:lstStyle/>
          <a:p>
            <a:pPr algn="ctr" latinLnBrk="0"/>
            <a:endParaRPr kumimoji="0" lang="ko-KR" altLang="en-US"/>
          </a:p>
        </p:txBody>
      </p:sp>
      <p:sp>
        <p:nvSpPr>
          <p:cNvPr id="2253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latinLnBrk="0"/>
            <a:endParaRPr kumimoji="0" lang="ko-KR" altLang="en-US"/>
          </a:p>
        </p:txBody>
      </p:sp>
      <p:sp>
        <p:nvSpPr>
          <p:cNvPr id="2253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latinLnBrk="0"/>
            <a:endParaRPr kumimoji="0" lang="ko-KR" altLang="en-US"/>
          </a:p>
        </p:txBody>
      </p:sp>
      <p:sp>
        <p:nvSpPr>
          <p:cNvPr id="20" name="TextBox 22"/>
          <p:cNvSpPr txBox="1">
            <a:spLocks noChangeArrowheads="1"/>
          </p:cNvSpPr>
          <p:nvPr/>
        </p:nvSpPr>
        <p:spPr bwMode="auto">
          <a:xfrm>
            <a:off x="395288" y="2695853"/>
            <a:ext cx="8640762" cy="877163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marL="285750" indent="-285750" eaLnBrk="1" latinLnBrk="0" hangingPunct="1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kumimoji="0" lang="ko-KR" altLang="en-US" sz="1700" dirty="0" err="1" smtClean="0">
                <a:latin typeface="HY견고딕" pitchFamily="18" charset="-127"/>
                <a:ea typeface="HY견고딕" pitchFamily="18" charset="-127"/>
              </a:rPr>
              <a:t>친서민</a:t>
            </a:r>
            <a:r>
              <a:rPr kumimoji="0" lang="ko-KR" altLang="en-US" sz="1700" dirty="0" smtClean="0">
                <a:latin typeface="HY견고딕" pitchFamily="18" charset="-127"/>
                <a:ea typeface="HY견고딕" pitchFamily="18" charset="-127"/>
              </a:rPr>
              <a:t> 정책이 인기영합주의 형태의 재정지출로 변질되게 되는 경우 경제성장이 저하되고 사회통합이 오히려 중장기적으로 악화</a:t>
            </a:r>
            <a:endParaRPr kumimoji="0" lang="ko-KR" altLang="en-US" sz="1600" dirty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AutoShape 26"/>
          <p:cNvSpPr>
            <a:spLocks noChangeArrowheads="1"/>
          </p:cNvSpPr>
          <p:nvPr/>
        </p:nvSpPr>
        <p:spPr bwMode="auto">
          <a:xfrm>
            <a:off x="405922" y="2103412"/>
            <a:ext cx="8270534" cy="461963"/>
          </a:xfrm>
          <a:prstGeom prst="roundRect">
            <a:avLst>
              <a:gd name="adj" fmla="val 16930"/>
            </a:avLst>
          </a:prstGeom>
          <a:gradFill rotWithShape="1">
            <a:gsLst>
              <a:gs pos="0">
                <a:srgbClr val="225668"/>
              </a:gs>
              <a:gs pos="50000">
                <a:srgbClr val="317097"/>
              </a:gs>
              <a:gs pos="100000">
                <a:srgbClr val="4DADC7"/>
              </a:gs>
            </a:gsLst>
            <a:lin ang="5400000" scaled="1"/>
          </a:gradFill>
          <a:ln w="3175" algn="ctr">
            <a:solidFill>
              <a:srgbClr val="808080"/>
            </a:solidFill>
            <a:round/>
            <a:headEnd/>
            <a:tailEnd/>
          </a:ln>
          <a:effectLst>
            <a:outerShdw blurRad="25400" dist="25400" dir="27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latinLnBrk="0">
              <a:defRPr/>
            </a:pPr>
            <a:endParaRPr kumimoji="0" lang="ko-KR" altLang="en-US" b="1">
              <a:solidFill>
                <a:srgbClr val="FFFFFF"/>
              </a:solidFill>
              <a:latin typeface="-윤고딕130" pitchFamily="18" charset="-127"/>
              <a:ea typeface="-윤고딕130" pitchFamily="18" charset="-127"/>
            </a:endParaRPr>
          </a:p>
        </p:txBody>
      </p:sp>
      <p:pic>
        <p:nvPicPr>
          <p:cNvPr id="22" name="Picture 45" descr="그림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8691" y="2234363"/>
            <a:ext cx="19526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575816" y="2092300"/>
            <a:ext cx="8748712" cy="40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>
              <a:lnSpc>
                <a:spcPct val="150000"/>
              </a:lnSpc>
            </a:pPr>
            <a:r>
              <a:rPr kumimoji="0" lang="ko-KR" altLang="en-US" sz="16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인기영합주의 지양</a:t>
            </a:r>
            <a:endParaRPr kumimoji="0" lang="ko-KR" altLang="en-US" sz="16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2"/>
          <p:cNvSpPr txBox="1">
            <a:spLocks noChangeArrowheads="1"/>
          </p:cNvSpPr>
          <p:nvPr/>
        </p:nvSpPr>
        <p:spPr bwMode="auto">
          <a:xfrm>
            <a:off x="395536" y="4316903"/>
            <a:ext cx="8640762" cy="1200329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marL="285750" indent="-285750" eaLnBrk="1" latinLnBrk="0" hangingPunct="1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kumimoji="0" lang="ko-KR" altLang="en-US" sz="1700" dirty="0">
                <a:latin typeface="HY견고딕" pitchFamily="18" charset="-127"/>
                <a:ea typeface="HY견고딕" pitchFamily="18" charset="-127"/>
              </a:rPr>
              <a:t>근로능력이 있는 사람에 대한 최선의 복지 정책은 일자리임</a:t>
            </a:r>
            <a:endParaRPr kumimoji="0" lang="en-US" altLang="ko-KR" sz="1700" dirty="0">
              <a:latin typeface="HY견고딕" pitchFamily="18" charset="-127"/>
              <a:ea typeface="HY견고딕" pitchFamily="18" charset="-127"/>
            </a:endParaRPr>
          </a:p>
          <a:p>
            <a:pPr marL="285750" indent="-285750" eaLnBrk="1" latinLnBrk="0" hangingPunct="1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kumimoji="0" lang="ko-KR" altLang="en-US" sz="1700" dirty="0">
                <a:latin typeface="HY견고딕" pitchFamily="18" charset="-127"/>
                <a:ea typeface="HY견고딕" pitchFamily="18" charset="-127"/>
              </a:rPr>
              <a:t>이러한 정책은 </a:t>
            </a:r>
            <a:r>
              <a:rPr kumimoji="0" lang="ko-KR" altLang="en-US" sz="1700" dirty="0" err="1">
                <a:latin typeface="HY견고딕" pitchFamily="18" charset="-127"/>
                <a:ea typeface="HY견고딕" pitchFamily="18" charset="-127"/>
              </a:rPr>
              <a:t>경제내에</a:t>
            </a:r>
            <a:r>
              <a:rPr kumimoji="0" lang="ko-KR" altLang="en-US" sz="1700" dirty="0">
                <a:latin typeface="HY견고딕" pitchFamily="18" charset="-127"/>
                <a:ea typeface="HY견고딕" pitchFamily="18" charset="-127"/>
              </a:rPr>
              <a:t> 활용되지 않는 자원을 줄임으로써 성장과 경제에도 긍정적인 </a:t>
            </a:r>
            <a:r>
              <a:rPr kumimoji="0" lang="ko-KR" altLang="en-US" sz="1700" dirty="0" smtClean="0">
                <a:latin typeface="HY견고딕" pitchFamily="18" charset="-127"/>
                <a:ea typeface="HY견고딕" pitchFamily="18" charset="-127"/>
              </a:rPr>
              <a:t>효과 가 </a:t>
            </a:r>
            <a:r>
              <a:rPr kumimoji="0" lang="ko-KR" altLang="en-US" sz="1700" dirty="0">
                <a:latin typeface="HY견고딕" pitchFamily="18" charset="-127"/>
                <a:ea typeface="HY견고딕" pitchFamily="18" charset="-127"/>
              </a:rPr>
              <a:t>있음</a:t>
            </a:r>
          </a:p>
        </p:txBody>
      </p:sp>
      <p:sp>
        <p:nvSpPr>
          <p:cNvPr id="26" name="AutoShape 26"/>
          <p:cNvSpPr>
            <a:spLocks noChangeArrowheads="1"/>
          </p:cNvSpPr>
          <p:nvPr/>
        </p:nvSpPr>
        <p:spPr bwMode="auto">
          <a:xfrm>
            <a:off x="406170" y="3744063"/>
            <a:ext cx="8270534" cy="461963"/>
          </a:xfrm>
          <a:prstGeom prst="roundRect">
            <a:avLst>
              <a:gd name="adj" fmla="val 16930"/>
            </a:avLst>
          </a:prstGeom>
          <a:gradFill rotWithShape="1">
            <a:gsLst>
              <a:gs pos="0">
                <a:srgbClr val="225668"/>
              </a:gs>
              <a:gs pos="50000">
                <a:srgbClr val="317097"/>
              </a:gs>
              <a:gs pos="100000">
                <a:srgbClr val="4DADC7"/>
              </a:gs>
            </a:gsLst>
            <a:lin ang="5400000" scaled="1"/>
          </a:gradFill>
          <a:ln w="3175" algn="ctr">
            <a:solidFill>
              <a:srgbClr val="808080"/>
            </a:solidFill>
            <a:round/>
            <a:headEnd/>
            <a:tailEnd/>
          </a:ln>
          <a:effectLst>
            <a:outerShdw blurRad="25400" dist="25400" dir="27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latinLnBrk="0">
              <a:defRPr/>
            </a:pPr>
            <a:endParaRPr kumimoji="0" lang="ko-KR" altLang="en-US" b="1">
              <a:solidFill>
                <a:srgbClr val="FFFFFF"/>
              </a:solidFill>
              <a:latin typeface="-윤고딕130" pitchFamily="18" charset="-127"/>
              <a:ea typeface="-윤고딕130" pitchFamily="18" charset="-127"/>
            </a:endParaRPr>
          </a:p>
        </p:txBody>
      </p:sp>
      <p:pic>
        <p:nvPicPr>
          <p:cNvPr id="27" name="Picture 45" descr="그림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8939" y="3875014"/>
            <a:ext cx="19526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576064" y="3732951"/>
            <a:ext cx="8748712" cy="40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>
              <a:lnSpc>
                <a:spcPct val="150000"/>
              </a:lnSpc>
            </a:pPr>
            <a:r>
              <a:rPr kumimoji="0" lang="ko-KR" altLang="en-US" sz="16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일자리 중심 정책</a:t>
            </a:r>
            <a:endParaRPr kumimoji="0" lang="ko-KR" altLang="en-US" sz="16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419088" cy="244475"/>
          </a:xfrm>
        </p:spPr>
        <p:txBody>
          <a:bodyPr/>
          <a:lstStyle/>
          <a:p>
            <a:pPr algn="r">
              <a:defRPr/>
            </a:pPr>
            <a:fld id="{616FEFE5-D852-49C5-AFAB-7E5B5F4A8F0F}" type="slidenum">
              <a:rPr lang="en-US" altLang="ko-KR" smtClean="0"/>
              <a:pPr algn="r">
                <a:defRPr/>
              </a:pPr>
              <a:t>17</a:t>
            </a:fld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III.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복지정책의 방향과 재원조달대책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2" name="Group 208"/>
          <p:cNvGrpSpPr>
            <a:grpSpLocks/>
          </p:cNvGrpSpPr>
          <p:nvPr/>
        </p:nvGrpSpPr>
        <p:grpSpPr bwMode="auto">
          <a:xfrm>
            <a:off x="584200" y="1412875"/>
            <a:ext cx="4779963" cy="481013"/>
            <a:chOff x="100" y="489"/>
            <a:chExt cx="3011" cy="303"/>
          </a:xfrm>
        </p:grpSpPr>
        <p:grpSp>
          <p:nvGrpSpPr>
            <p:cNvPr id="22542" name="Group 205"/>
            <p:cNvGrpSpPr>
              <a:grpSpLocks/>
            </p:cNvGrpSpPr>
            <p:nvPr/>
          </p:nvGrpSpPr>
          <p:grpSpPr bwMode="auto">
            <a:xfrm>
              <a:off x="265" y="502"/>
              <a:ext cx="2706" cy="265"/>
              <a:chOff x="265" y="502"/>
              <a:chExt cx="2706" cy="265"/>
            </a:xfrm>
          </p:grpSpPr>
          <p:pic>
            <p:nvPicPr>
              <p:cNvPr id="22546" name="Picture 206" descr="tran re"/>
              <p:cNvPicPr preferRelativeResize="0">
                <a:picLocks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2547" name="Picture 207" descr="tran re"/>
              <p:cNvPicPr preferRelativeResize="0">
                <a:picLocks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22543" name="Picture 38" descr="ball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0" y="489"/>
              <a:ext cx="303" cy="3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544" name="Rectangle 42"/>
            <p:cNvSpPr>
              <a:spLocks noChangeArrowheads="1"/>
            </p:cNvSpPr>
            <p:nvPr/>
          </p:nvSpPr>
          <p:spPr bwMode="auto">
            <a:xfrm>
              <a:off x="407" y="498"/>
              <a:ext cx="2704" cy="24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ko-KR" altLang="en-US" sz="2000">
                  <a:solidFill>
                    <a:srgbClr val="02145E"/>
                  </a:solidFill>
                  <a:latin typeface="HY견고딕" pitchFamily="18" charset="-127"/>
                  <a:ea typeface="HY견고딕" pitchFamily="18" charset="-127"/>
                </a:rPr>
                <a:t>복지정책의 기본방향</a:t>
              </a:r>
              <a:endParaRPr kumimoji="0" lang="en-US" altLang="en-US" sz="2000">
                <a:solidFill>
                  <a:srgbClr val="02145E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22545" name="Rectangle 51"/>
            <p:cNvSpPr>
              <a:spLocks noChangeArrowheads="1"/>
            </p:cNvSpPr>
            <p:nvPr/>
          </p:nvSpPr>
          <p:spPr bwMode="auto">
            <a:xfrm>
              <a:off x="138" y="513"/>
              <a:ext cx="223" cy="24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en-US" altLang="ko-KR" sz="2200">
                  <a:solidFill>
                    <a:srgbClr val="000066"/>
                  </a:solidFill>
                  <a:ea typeface="HY헤드라인M" pitchFamily="18" charset="-127"/>
                </a:rPr>
                <a:t>1</a:t>
              </a:r>
              <a:endParaRPr kumimoji="0" lang="ko-KR" altLang="ko-KR" sz="2200">
                <a:solidFill>
                  <a:srgbClr val="000066"/>
                </a:solidFill>
                <a:ea typeface="HY헤드라인M" pitchFamily="18" charset="-127"/>
              </a:endParaRPr>
            </a:p>
          </p:txBody>
        </p:sp>
      </p:grpSp>
      <p:sp>
        <p:nvSpPr>
          <p:cNvPr id="22535" name="Rectangle 5"/>
          <p:cNvSpPr>
            <a:spLocks noChangeArrowheads="1"/>
          </p:cNvSpPr>
          <p:nvPr/>
        </p:nvSpPr>
        <p:spPr bwMode="invGray">
          <a:xfrm>
            <a:off x="0" y="0"/>
            <a:ext cx="914400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53882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>
            <a:spAutoFit/>
          </a:bodyPr>
          <a:lstStyle/>
          <a:p>
            <a:pPr algn="ctr" latinLnBrk="0"/>
            <a:endParaRPr kumimoji="0" lang="ko-KR" altLang="en-US"/>
          </a:p>
        </p:txBody>
      </p:sp>
      <p:sp>
        <p:nvSpPr>
          <p:cNvPr id="2253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latinLnBrk="0"/>
            <a:endParaRPr kumimoji="0" lang="ko-KR" altLang="en-US"/>
          </a:p>
        </p:txBody>
      </p:sp>
      <p:sp>
        <p:nvSpPr>
          <p:cNvPr id="2253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latinLnBrk="0"/>
            <a:endParaRPr kumimoji="0" lang="ko-KR" altLang="en-US"/>
          </a:p>
        </p:txBody>
      </p:sp>
      <p:sp>
        <p:nvSpPr>
          <p:cNvPr id="20" name="TextBox 22"/>
          <p:cNvSpPr txBox="1">
            <a:spLocks noChangeArrowheads="1"/>
          </p:cNvSpPr>
          <p:nvPr/>
        </p:nvSpPr>
        <p:spPr bwMode="auto">
          <a:xfrm>
            <a:off x="395288" y="2695853"/>
            <a:ext cx="8857232" cy="1754326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marL="285750" indent="-285750" latinLnBrk="0"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ko-KR" altLang="en-US" sz="1400" dirty="0" smtClean="0">
                <a:latin typeface="HY견고딕" pitchFamily="18" charset="-127"/>
                <a:ea typeface="HY견고딕" pitchFamily="18" charset="-127"/>
              </a:rPr>
              <a:t>시장에 </a:t>
            </a:r>
            <a:r>
              <a:rPr kumimoji="0" lang="ko-KR" altLang="en-US" sz="1400" dirty="0">
                <a:latin typeface="HY견고딕" pitchFamily="18" charset="-127"/>
                <a:ea typeface="HY견고딕" pitchFamily="18" charset="-127"/>
              </a:rPr>
              <a:t>개입하는 방식은 가능한 한 정부 개입 정도가 낮은 형태로 개입하는 </a:t>
            </a:r>
            <a:r>
              <a:rPr kumimoji="0" lang="ko-KR" altLang="en-US" sz="1400" dirty="0" smtClean="0">
                <a:latin typeface="HY견고딕" pitchFamily="18" charset="-127"/>
                <a:ea typeface="HY견고딕" pitchFamily="18" charset="-127"/>
              </a:rPr>
              <a:t>것이 바람직함</a:t>
            </a:r>
            <a:endParaRPr kumimoji="0" lang="ko-KR" altLang="en-US" sz="1400" dirty="0">
              <a:latin typeface="HY견고딕" pitchFamily="18" charset="-127"/>
              <a:ea typeface="HY견고딕" pitchFamily="18" charset="-127"/>
            </a:endParaRPr>
          </a:p>
          <a:p>
            <a:pPr marL="285750" indent="-285750" latinLnBrk="0"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ko-KR" altLang="en-US" sz="1400" dirty="0" smtClean="0">
                <a:latin typeface="HY견고딕" pitchFamily="18" charset="-127"/>
                <a:ea typeface="HY견고딕" pitchFamily="18" charset="-127"/>
              </a:rPr>
              <a:t>금융보조는 </a:t>
            </a:r>
            <a:r>
              <a:rPr kumimoji="0" lang="ko-KR" altLang="en-US" sz="1400" dirty="0">
                <a:latin typeface="HY견고딕" pitchFamily="18" charset="-127"/>
                <a:ea typeface="HY견고딕" pitchFamily="18" charset="-127"/>
              </a:rPr>
              <a:t>신용제약을 해소하기 위해서 사용</a:t>
            </a:r>
            <a:r>
              <a:rPr kumimoji="0" lang="en-US" altLang="ko-KR" sz="1400" dirty="0"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0" lang="ko-KR" altLang="en-US" sz="1400" dirty="0">
                <a:latin typeface="HY견고딕" pitchFamily="18" charset="-127"/>
                <a:ea typeface="HY견고딕" pitchFamily="18" charset="-127"/>
              </a:rPr>
              <a:t>보조금으로 사용하여서는 안 </a:t>
            </a:r>
            <a:r>
              <a:rPr kumimoji="0" lang="ko-KR" altLang="en-US" sz="1400" dirty="0" smtClean="0">
                <a:latin typeface="HY견고딕" pitchFamily="18" charset="-127"/>
                <a:ea typeface="HY견고딕" pitchFamily="18" charset="-127"/>
              </a:rPr>
              <a:t>됨</a:t>
            </a:r>
            <a:endParaRPr kumimoji="0" lang="en-US" altLang="ko-KR" sz="1400" dirty="0">
              <a:latin typeface="HY견고딕" pitchFamily="18" charset="-127"/>
              <a:ea typeface="HY견고딕" pitchFamily="18" charset="-127"/>
            </a:endParaRPr>
          </a:p>
          <a:p>
            <a:pPr marL="285750" indent="-285750" latinLnBrk="0"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ko-KR" altLang="en-US" sz="1400" dirty="0" smtClean="0">
                <a:latin typeface="HY견고딕" pitchFamily="18" charset="-127"/>
                <a:ea typeface="HY견고딕" pitchFamily="18" charset="-127"/>
              </a:rPr>
              <a:t>사전적으로 </a:t>
            </a:r>
            <a:r>
              <a:rPr kumimoji="0" lang="ko-KR" altLang="en-US" sz="1400" dirty="0">
                <a:latin typeface="HY견고딕" pitchFamily="18" charset="-127"/>
                <a:ea typeface="HY견고딕" pitchFamily="18" charset="-127"/>
              </a:rPr>
              <a:t>기회를 공정하게 제공하는 것에 대해서는 정부의 개입이 </a:t>
            </a:r>
            <a:r>
              <a:rPr kumimoji="0" lang="ko-KR" altLang="en-US" sz="1400" dirty="0" smtClean="0">
                <a:latin typeface="HY견고딕" pitchFamily="18" charset="-127"/>
                <a:ea typeface="HY견고딕" pitchFamily="18" charset="-127"/>
              </a:rPr>
              <a:t>바람직함</a:t>
            </a:r>
            <a:endParaRPr kumimoji="0" lang="en-US" altLang="ko-KR" sz="1400" dirty="0">
              <a:latin typeface="HY견고딕" pitchFamily="18" charset="-127"/>
              <a:ea typeface="HY견고딕" pitchFamily="18" charset="-127"/>
            </a:endParaRPr>
          </a:p>
          <a:p>
            <a:pPr latinLnBrk="0">
              <a:lnSpc>
                <a:spcPct val="150000"/>
              </a:lnSpc>
            </a:pPr>
            <a:r>
              <a:rPr kumimoji="0" lang="en-US" altLang="ko-KR" sz="1400" dirty="0"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en-US" altLang="ko-KR" sz="1400" dirty="0" smtClean="0">
                <a:latin typeface="HY견고딕" pitchFamily="18" charset="-127"/>
                <a:ea typeface="HY견고딕" pitchFamily="18" charset="-127"/>
              </a:rPr>
              <a:t>    (</a:t>
            </a:r>
            <a:r>
              <a:rPr kumimoji="0" lang="ko-KR" altLang="en-US" sz="1400" dirty="0">
                <a:latin typeface="HY견고딕" pitchFamily="18" charset="-127"/>
                <a:ea typeface="HY견고딕" pitchFamily="18" charset="-127"/>
              </a:rPr>
              <a:t>교육이 계층이동의 사다리로 작동할 수 있도록 노력 필요</a:t>
            </a:r>
            <a:r>
              <a:rPr kumimoji="0" lang="en-US" altLang="ko-KR" sz="1400" dirty="0">
                <a:latin typeface="HY견고딕" pitchFamily="18" charset="-127"/>
                <a:ea typeface="HY견고딕" pitchFamily="18" charset="-127"/>
              </a:rPr>
              <a:t>)</a:t>
            </a:r>
            <a:endParaRPr kumimoji="0" lang="ko-KR" altLang="en-US" sz="1400" dirty="0">
              <a:latin typeface="HY견고딕" pitchFamily="18" charset="-127"/>
              <a:ea typeface="HY견고딕" pitchFamily="18" charset="-127"/>
            </a:endParaRPr>
          </a:p>
          <a:p>
            <a:pPr marL="285750" indent="-285750" eaLnBrk="1" latinLnBrk="0" hangingPunct="1">
              <a:lnSpc>
                <a:spcPct val="150000"/>
              </a:lnSpc>
              <a:buFont typeface="Wingdings" pitchFamily="2" charset="2"/>
              <a:buChar char="§"/>
              <a:defRPr/>
            </a:pPr>
            <a:endParaRPr kumimoji="0"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AutoShape 26"/>
          <p:cNvSpPr>
            <a:spLocks noChangeArrowheads="1"/>
          </p:cNvSpPr>
          <p:nvPr/>
        </p:nvSpPr>
        <p:spPr bwMode="auto">
          <a:xfrm>
            <a:off x="405922" y="2103412"/>
            <a:ext cx="8270534" cy="461963"/>
          </a:xfrm>
          <a:prstGeom prst="roundRect">
            <a:avLst>
              <a:gd name="adj" fmla="val 16930"/>
            </a:avLst>
          </a:prstGeom>
          <a:gradFill rotWithShape="1">
            <a:gsLst>
              <a:gs pos="0">
                <a:srgbClr val="225668"/>
              </a:gs>
              <a:gs pos="50000">
                <a:srgbClr val="317097"/>
              </a:gs>
              <a:gs pos="100000">
                <a:srgbClr val="4DADC7"/>
              </a:gs>
            </a:gsLst>
            <a:lin ang="5400000" scaled="1"/>
          </a:gradFill>
          <a:ln w="3175" algn="ctr">
            <a:solidFill>
              <a:srgbClr val="808080"/>
            </a:solidFill>
            <a:round/>
            <a:headEnd/>
            <a:tailEnd/>
          </a:ln>
          <a:effectLst>
            <a:outerShdw blurRad="25400" dist="25400" dir="27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latinLnBrk="0">
              <a:defRPr/>
            </a:pPr>
            <a:endParaRPr kumimoji="0" lang="ko-KR" altLang="en-US" b="1">
              <a:solidFill>
                <a:srgbClr val="FFFFFF"/>
              </a:solidFill>
              <a:latin typeface="-윤고딕130" pitchFamily="18" charset="-127"/>
              <a:ea typeface="-윤고딕130" pitchFamily="18" charset="-127"/>
            </a:endParaRPr>
          </a:p>
        </p:txBody>
      </p:sp>
      <p:pic>
        <p:nvPicPr>
          <p:cNvPr id="22" name="Picture 45" descr="그림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8691" y="2234363"/>
            <a:ext cx="19526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575816" y="2092300"/>
            <a:ext cx="8748712" cy="40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>
              <a:lnSpc>
                <a:spcPct val="150000"/>
              </a:lnSpc>
            </a:pPr>
            <a:r>
              <a:rPr kumimoji="0" lang="ko-KR" altLang="en-US" sz="16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시장친화적 정책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공정한 경쟁과 기회의 형평성</a:t>
            </a:r>
            <a:endParaRPr kumimoji="0" lang="ko-KR" altLang="en-US" sz="16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2"/>
          <p:cNvSpPr txBox="1">
            <a:spLocks noChangeArrowheads="1"/>
          </p:cNvSpPr>
          <p:nvPr/>
        </p:nvSpPr>
        <p:spPr bwMode="auto">
          <a:xfrm>
            <a:off x="395536" y="4964975"/>
            <a:ext cx="8640762" cy="1061829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marL="285750" indent="-285750" latinLnBrk="0"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ko-KR" altLang="en-US" sz="1400" dirty="0">
                <a:latin typeface="HY견고딕" pitchFamily="18" charset="-127"/>
                <a:ea typeface="HY견고딕" pitchFamily="18" charset="-127"/>
              </a:rPr>
              <a:t>복지제도에 있어서 정책수요자 중심으로 정책을 입안하고 수행하여 중복 수혜를 방지하면서 동시에 사각지대를 해소하여야 함</a:t>
            </a:r>
            <a:endParaRPr kumimoji="0" lang="en-US" altLang="ko-KR" sz="1400" dirty="0">
              <a:latin typeface="HY견고딕" pitchFamily="18" charset="-127"/>
              <a:ea typeface="HY견고딕" pitchFamily="18" charset="-127"/>
            </a:endParaRPr>
          </a:p>
          <a:p>
            <a:pPr marL="285750" indent="-285750" latinLnBrk="0"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ko-KR" altLang="en-US" sz="1400" dirty="0">
                <a:latin typeface="HY견고딕" pitchFamily="18" charset="-127"/>
                <a:ea typeface="HY견고딕" pitchFamily="18" charset="-127"/>
              </a:rPr>
              <a:t>또한</a:t>
            </a:r>
            <a:r>
              <a:rPr kumimoji="0" lang="en-US" altLang="ko-KR" sz="1400" dirty="0"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0" lang="ko-KR" altLang="en-US" sz="1400" dirty="0">
                <a:latin typeface="HY견고딕" pitchFamily="18" charset="-127"/>
                <a:ea typeface="HY견고딕" pitchFamily="18" charset="-127"/>
              </a:rPr>
              <a:t>수요자 중심의 정책은 교육</a:t>
            </a:r>
            <a:r>
              <a:rPr kumimoji="0" lang="en-US" altLang="ko-KR" sz="1400" dirty="0">
                <a:latin typeface="HY견고딕" pitchFamily="18" charset="-127"/>
                <a:ea typeface="HY견고딕" pitchFamily="18" charset="-127"/>
              </a:rPr>
              <a:t>-</a:t>
            </a:r>
            <a:r>
              <a:rPr kumimoji="0" lang="ko-KR" altLang="en-US" sz="1400" dirty="0">
                <a:latin typeface="HY견고딕" pitchFamily="18" charset="-127"/>
                <a:ea typeface="HY견고딕" pitchFamily="18" charset="-127"/>
              </a:rPr>
              <a:t>노동</a:t>
            </a:r>
            <a:r>
              <a:rPr kumimoji="0" lang="en-US" altLang="ko-KR" sz="1400" dirty="0">
                <a:latin typeface="HY견고딕" pitchFamily="18" charset="-127"/>
                <a:ea typeface="HY견고딕" pitchFamily="18" charset="-127"/>
              </a:rPr>
              <a:t>-</a:t>
            </a:r>
            <a:r>
              <a:rPr kumimoji="0" lang="ko-KR" altLang="en-US" sz="1400" dirty="0">
                <a:latin typeface="HY견고딕" pitchFamily="18" charset="-127"/>
                <a:ea typeface="HY견고딕" pitchFamily="18" charset="-127"/>
              </a:rPr>
              <a:t>복지 정책이 하나의 틀로 융합되어야 함</a:t>
            </a:r>
            <a:endParaRPr kumimoji="0"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6" name="AutoShape 26"/>
          <p:cNvSpPr>
            <a:spLocks noChangeArrowheads="1"/>
          </p:cNvSpPr>
          <p:nvPr/>
        </p:nvSpPr>
        <p:spPr bwMode="auto">
          <a:xfrm>
            <a:off x="406170" y="4392135"/>
            <a:ext cx="8270534" cy="461963"/>
          </a:xfrm>
          <a:prstGeom prst="roundRect">
            <a:avLst>
              <a:gd name="adj" fmla="val 16930"/>
            </a:avLst>
          </a:prstGeom>
          <a:gradFill rotWithShape="1">
            <a:gsLst>
              <a:gs pos="0">
                <a:srgbClr val="225668"/>
              </a:gs>
              <a:gs pos="50000">
                <a:srgbClr val="317097"/>
              </a:gs>
              <a:gs pos="100000">
                <a:srgbClr val="4DADC7"/>
              </a:gs>
            </a:gsLst>
            <a:lin ang="5400000" scaled="1"/>
          </a:gradFill>
          <a:ln w="3175" algn="ctr">
            <a:solidFill>
              <a:srgbClr val="808080"/>
            </a:solidFill>
            <a:round/>
            <a:headEnd/>
            <a:tailEnd/>
          </a:ln>
          <a:effectLst>
            <a:outerShdw blurRad="25400" dist="25400" dir="27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latinLnBrk="0">
              <a:defRPr/>
            </a:pPr>
            <a:endParaRPr kumimoji="0" lang="ko-KR" altLang="en-US" b="1">
              <a:solidFill>
                <a:srgbClr val="FFFFFF"/>
              </a:solidFill>
              <a:latin typeface="-윤고딕130" pitchFamily="18" charset="-127"/>
              <a:ea typeface="-윤고딕130" pitchFamily="18" charset="-127"/>
            </a:endParaRPr>
          </a:p>
        </p:txBody>
      </p:sp>
      <p:pic>
        <p:nvPicPr>
          <p:cNvPr id="27" name="Picture 45" descr="그림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8939" y="4523086"/>
            <a:ext cx="19526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576064" y="4381023"/>
            <a:ext cx="8748712" cy="40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>
              <a:lnSpc>
                <a:spcPct val="150000"/>
              </a:lnSpc>
            </a:pPr>
            <a:r>
              <a:rPr kumimoji="0" lang="ko-KR" altLang="en-US" sz="16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수요자 중심의 정책</a:t>
            </a:r>
            <a:endParaRPr kumimoji="0" lang="ko-KR" altLang="en-US" sz="16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419088" cy="244475"/>
          </a:xfrm>
        </p:spPr>
        <p:txBody>
          <a:bodyPr/>
          <a:lstStyle/>
          <a:p>
            <a:pPr algn="r">
              <a:defRPr/>
            </a:pPr>
            <a:fld id="{616FEFE5-D852-49C5-AFAB-7E5B5F4A8F0F}" type="slidenum">
              <a:rPr lang="en-US" altLang="ko-KR" smtClean="0"/>
              <a:pPr algn="r">
                <a:defRPr/>
              </a:pPr>
              <a:t>18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xmlns="" val="428129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III.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복지정책의 방향과 재원조달대책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2" name="Group 208"/>
          <p:cNvGrpSpPr>
            <a:grpSpLocks/>
          </p:cNvGrpSpPr>
          <p:nvPr/>
        </p:nvGrpSpPr>
        <p:grpSpPr bwMode="auto">
          <a:xfrm>
            <a:off x="584200" y="1412875"/>
            <a:ext cx="4779963" cy="481013"/>
            <a:chOff x="100" y="489"/>
            <a:chExt cx="3011" cy="303"/>
          </a:xfrm>
        </p:grpSpPr>
        <p:grpSp>
          <p:nvGrpSpPr>
            <p:cNvPr id="22542" name="Group 205"/>
            <p:cNvGrpSpPr>
              <a:grpSpLocks/>
            </p:cNvGrpSpPr>
            <p:nvPr/>
          </p:nvGrpSpPr>
          <p:grpSpPr bwMode="auto">
            <a:xfrm>
              <a:off x="265" y="502"/>
              <a:ext cx="2706" cy="265"/>
              <a:chOff x="265" y="502"/>
              <a:chExt cx="2706" cy="265"/>
            </a:xfrm>
          </p:grpSpPr>
          <p:pic>
            <p:nvPicPr>
              <p:cNvPr id="22546" name="Picture 206" descr="tran re"/>
              <p:cNvPicPr preferRelativeResize="0">
                <a:picLocks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2547" name="Picture 207" descr="tran re"/>
              <p:cNvPicPr preferRelativeResize="0">
                <a:picLocks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22543" name="Picture 38" descr="ball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0" y="489"/>
              <a:ext cx="303" cy="3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544" name="Rectangle 42"/>
            <p:cNvSpPr>
              <a:spLocks noChangeArrowheads="1"/>
            </p:cNvSpPr>
            <p:nvPr/>
          </p:nvSpPr>
          <p:spPr bwMode="auto">
            <a:xfrm>
              <a:off x="407" y="498"/>
              <a:ext cx="2704" cy="24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ko-KR" altLang="en-US" sz="2000">
                  <a:solidFill>
                    <a:srgbClr val="02145E"/>
                  </a:solidFill>
                  <a:latin typeface="HY견고딕" pitchFamily="18" charset="-127"/>
                  <a:ea typeface="HY견고딕" pitchFamily="18" charset="-127"/>
                </a:rPr>
                <a:t>복지정책의 기본방향</a:t>
              </a:r>
              <a:endParaRPr kumimoji="0" lang="en-US" altLang="en-US" sz="2000">
                <a:solidFill>
                  <a:srgbClr val="02145E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22545" name="Rectangle 51"/>
            <p:cNvSpPr>
              <a:spLocks noChangeArrowheads="1"/>
            </p:cNvSpPr>
            <p:nvPr/>
          </p:nvSpPr>
          <p:spPr bwMode="auto">
            <a:xfrm>
              <a:off x="138" y="513"/>
              <a:ext cx="223" cy="24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en-US" altLang="ko-KR" sz="2200">
                  <a:solidFill>
                    <a:srgbClr val="000066"/>
                  </a:solidFill>
                  <a:ea typeface="HY헤드라인M" pitchFamily="18" charset="-127"/>
                </a:rPr>
                <a:t>1</a:t>
              </a:r>
              <a:endParaRPr kumimoji="0" lang="ko-KR" altLang="ko-KR" sz="2200">
                <a:solidFill>
                  <a:srgbClr val="000066"/>
                </a:solidFill>
                <a:ea typeface="HY헤드라인M" pitchFamily="18" charset="-127"/>
              </a:endParaRPr>
            </a:p>
          </p:txBody>
        </p:sp>
      </p:grpSp>
      <p:sp>
        <p:nvSpPr>
          <p:cNvPr id="22535" name="Rectangle 5"/>
          <p:cNvSpPr>
            <a:spLocks noChangeArrowheads="1"/>
          </p:cNvSpPr>
          <p:nvPr/>
        </p:nvSpPr>
        <p:spPr bwMode="invGray">
          <a:xfrm>
            <a:off x="0" y="0"/>
            <a:ext cx="914400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53882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>
            <a:spAutoFit/>
          </a:bodyPr>
          <a:lstStyle/>
          <a:p>
            <a:pPr algn="ctr" latinLnBrk="0"/>
            <a:endParaRPr kumimoji="0" lang="ko-KR" altLang="en-US"/>
          </a:p>
        </p:txBody>
      </p:sp>
      <p:sp>
        <p:nvSpPr>
          <p:cNvPr id="2253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latinLnBrk="0"/>
            <a:endParaRPr kumimoji="0" lang="ko-KR" altLang="en-US"/>
          </a:p>
        </p:txBody>
      </p:sp>
      <p:sp>
        <p:nvSpPr>
          <p:cNvPr id="2253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latinLnBrk="0"/>
            <a:endParaRPr kumimoji="0" lang="ko-KR" altLang="en-US"/>
          </a:p>
        </p:txBody>
      </p:sp>
      <p:sp>
        <p:nvSpPr>
          <p:cNvPr id="20" name="TextBox 22"/>
          <p:cNvSpPr txBox="1">
            <a:spLocks noChangeArrowheads="1"/>
          </p:cNvSpPr>
          <p:nvPr/>
        </p:nvSpPr>
        <p:spPr bwMode="auto">
          <a:xfrm>
            <a:off x="395288" y="2695853"/>
            <a:ext cx="8857232" cy="1754326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marL="285750" indent="-285750" latinLnBrk="0"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ko-KR" altLang="en-US" sz="1400" dirty="0" smtClean="0">
                <a:latin typeface="HY견고딕" pitchFamily="18" charset="-127"/>
                <a:ea typeface="HY견고딕" pitchFamily="18" charset="-127"/>
              </a:rPr>
              <a:t>아무리 </a:t>
            </a:r>
            <a:r>
              <a:rPr kumimoji="0" lang="ko-KR" altLang="en-US" sz="1400" dirty="0">
                <a:latin typeface="HY견고딕" pitchFamily="18" charset="-127"/>
                <a:ea typeface="HY견고딕" pitchFamily="18" charset="-127"/>
              </a:rPr>
              <a:t>많고 좋은 복지프로그램을 도입하고 또 복지지출을 증대시킨다 해도 </a:t>
            </a:r>
            <a:r>
              <a:rPr kumimoji="0" lang="ko-KR" altLang="en-US" sz="1400" dirty="0" smtClean="0">
                <a:latin typeface="HY견고딕" pitchFamily="18" charset="-127"/>
                <a:ea typeface="HY견고딕" pitchFamily="18" charset="-127"/>
              </a:rPr>
              <a:t>대상에 포함되지 </a:t>
            </a:r>
            <a:r>
              <a:rPr kumimoji="0" lang="ko-KR" altLang="en-US" sz="1400" dirty="0">
                <a:latin typeface="HY견고딕" pitchFamily="18" charset="-127"/>
                <a:ea typeface="HY견고딕" pitchFamily="18" charset="-127"/>
              </a:rPr>
              <a:t>않는 소외계층이 많으면 실효성이 낮음</a:t>
            </a:r>
            <a:r>
              <a:rPr kumimoji="0" lang="en-US" altLang="ko-KR" sz="1400" dirty="0">
                <a:latin typeface="HY견고딕" pitchFamily="18" charset="-127"/>
                <a:ea typeface="HY견고딕" pitchFamily="18" charset="-127"/>
              </a:rPr>
              <a:t>.</a:t>
            </a:r>
          </a:p>
          <a:p>
            <a:pPr marL="285750" indent="-285750" latinLnBrk="0"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sz="1400" dirty="0"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en-US" altLang="ko-KR" sz="1400" dirty="0" smtClean="0">
                <a:latin typeface="HY견고딕" pitchFamily="18" charset="-127"/>
                <a:ea typeface="HY견고딕" pitchFamily="18" charset="-127"/>
              </a:rPr>
              <a:t>4</a:t>
            </a:r>
            <a:r>
              <a:rPr kumimoji="0" lang="ko-KR" altLang="en-US" sz="1400" dirty="0">
                <a:latin typeface="HY견고딕" pitchFamily="18" charset="-127"/>
                <a:ea typeface="HY견고딕" pitchFamily="18" charset="-127"/>
              </a:rPr>
              <a:t>대 사회보험 사각지대 파악과 관련해서는 지난해 발족한 건강보험공단 내 </a:t>
            </a:r>
            <a:r>
              <a:rPr kumimoji="0" lang="ko-KR" altLang="en-US" sz="1400" dirty="0" smtClean="0">
                <a:latin typeface="HY견고딕" pitchFamily="18" charset="-127"/>
                <a:ea typeface="HY견고딕" pitchFamily="18" charset="-127"/>
              </a:rPr>
              <a:t>사회보험통합징수공단이 </a:t>
            </a:r>
            <a:r>
              <a:rPr kumimoji="0" lang="ko-KR" altLang="en-US" sz="1400" dirty="0">
                <a:latin typeface="HY견고딕" pitchFamily="18" charset="-127"/>
                <a:ea typeface="HY견고딕" pitchFamily="18" charset="-127"/>
              </a:rPr>
              <a:t>핵심역할을 해야 할 것임</a:t>
            </a:r>
          </a:p>
          <a:p>
            <a:pPr marL="285750" indent="-285750" eaLnBrk="1" latinLnBrk="0" hangingPunct="1">
              <a:lnSpc>
                <a:spcPct val="150000"/>
              </a:lnSpc>
              <a:buFont typeface="Wingdings" pitchFamily="2" charset="2"/>
              <a:buChar char="§"/>
              <a:defRPr/>
            </a:pPr>
            <a:endParaRPr kumimoji="0"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AutoShape 26"/>
          <p:cNvSpPr>
            <a:spLocks noChangeArrowheads="1"/>
          </p:cNvSpPr>
          <p:nvPr/>
        </p:nvSpPr>
        <p:spPr bwMode="auto">
          <a:xfrm>
            <a:off x="405922" y="2103412"/>
            <a:ext cx="8270534" cy="461963"/>
          </a:xfrm>
          <a:prstGeom prst="roundRect">
            <a:avLst>
              <a:gd name="adj" fmla="val 16930"/>
            </a:avLst>
          </a:prstGeom>
          <a:gradFill rotWithShape="1">
            <a:gsLst>
              <a:gs pos="0">
                <a:srgbClr val="225668"/>
              </a:gs>
              <a:gs pos="50000">
                <a:srgbClr val="317097"/>
              </a:gs>
              <a:gs pos="100000">
                <a:srgbClr val="4DADC7"/>
              </a:gs>
            </a:gsLst>
            <a:lin ang="5400000" scaled="1"/>
          </a:gradFill>
          <a:ln w="3175" algn="ctr">
            <a:solidFill>
              <a:srgbClr val="808080"/>
            </a:solidFill>
            <a:round/>
            <a:headEnd/>
            <a:tailEnd/>
          </a:ln>
          <a:effectLst>
            <a:outerShdw blurRad="25400" dist="25400" dir="27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latinLnBrk="0">
              <a:defRPr/>
            </a:pPr>
            <a:endParaRPr kumimoji="0" lang="ko-KR" altLang="en-US" b="1">
              <a:solidFill>
                <a:srgbClr val="FFFFFF"/>
              </a:solidFill>
              <a:latin typeface="-윤고딕130" pitchFamily="18" charset="-127"/>
              <a:ea typeface="-윤고딕130" pitchFamily="18" charset="-127"/>
            </a:endParaRPr>
          </a:p>
        </p:txBody>
      </p:sp>
      <p:pic>
        <p:nvPicPr>
          <p:cNvPr id="22" name="Picture 45" descr="그림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8691" y="2234363"/>
            <a:ext cx="19526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575816" y="2092300"/>
            <a:ext cx="8748712" cy="40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>
              <a:lnSpc>
                <a:spcPct val="150000"/>
              </a:lnSpc>
            </a:pPr>
            <a:r>
              <a:rPr kumimoji="0" lang="ko-KR" altLang="en-US" sz="16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정책 목적과 대상의 명확화</a:t>
            </a:r>
            <a:endParaRPr kumimoji="0" lang="ko-KR" altLang="en-US" sz="16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2"/>
          <p:cNvSpPr txBox="1">
            <a:spLocks noChangeArrowheads="1"/>
          </p:cNvSpPr>
          <p:nvPr/>
        </p:nvSpPr>
        <p:spPr bwMode="auto">
          <a:xfrm>
            <a:off x="395536" y="4964975"/>
            <a:ext cx="8640762" cy="1061829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marL="285750" indent="-285750" latinLnBrk="0"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ko-KR" altLang="en-US" sz="1400" dirty="0" smtClean="0">
                <a:latin typeface="HY견고딕" pitchFamily="18" charset="-127"/>
                <a:ea typeface="HY견고딕" pitchFamily="18" charset="-127"/>
              </a:rPr>
              <a:t>복지내실화를 </a:t>
            </a:r>
            <a:r>
              <a:rPr kumimoji="0" lang="ko-KR" altLang="en-US" sz="1400" dirty="0">
                <a:latin typeface="HY견고딕" pitchFamily="18" charset="-127"/>
                <a:ea typeface="HY견고딕" pitchFamily="18" charset="-127"/>
              </a:rPr>
              <a:t>위해서는 제도와 행정에 있어서의 </a:t>
            </a:r>
            <a:r>
              <a:rPr kumimoji="0" lang="ko-KR" altLang="en-US" sz="1400" dirty="0" err="1">
                <a:latin typeface="HY견고딕" pitchFamily="18" charset="-127"/>
                <a:ea typeface="HY견고딕" pitchFamily="18" charset="-127"/>
              </a:rPr>
              <a:t>비용효과성</a:t>
            </a:r>
            <a:r>
              <a:rPr kumimoji="0" lang="en-US" altLang="ko-KR" sz="1400" dirty="0"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0" lang="ko-KR" altLang="en-US" sz="1400" dirty="0">
                <a:latin typeface="HY견고딕" pitchFamily="18" charset="-127"/>
                <a:ea typeface="HY견고딕" pitchFamily="18" charset="-127"/>
              </a:rPr>
              <a:t>효율성</a:t>
            </a:r>
            <a:r>
              <a:rPr kumimoji="0" lang="en-US" altLang="ko-KR" sz="1400" dirty="0"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0" lang="ko-KR" altLang="en-US" sz="1400" dirty="0">
                <a:latin typeface="HY견고딕" pitchFamily="18" charset="-127"/>
                <a:ea typeface="HY견고딕" pitchFamily="18" charset="-127"/>
              </a:rPr>
              <a:t>그리고 </a:t>
            </a:r>
            <a:r>
              <a:rPr kumimoji="0" lang="ko-KR" altLang="en-US" sz="1400" dirty="0" err="1" smtClean="0">
                <a:latin typeface="HY견고딕" pitchFamily="18" charset="-127"/>
                <a:ea typeface="HY견고딕" pitchFamily="18" charset="-127"/>
              </a:rPr>
              <a:t>중복성</a:t>
            </a:r>
            <a:r>
              <a:rPr kumimoji="0" lang="ko-KR" altLang="en-US" sz="1400" dirty="0" smtClean="0">
                <a:latin typeface="HY견고딕" pitchFamily="18" charset="-127"/>
                <a:ea typeface="HY견고딕" pitchFamily="18" charset="-127"/>
              </a:rPr>
              <a:t> 등을 </a:t>
            </a:r>
            <a:r>
              <a:rPr kumimoji="0" lang="ko-KR" altLang="en-US" sz="1400" dirty="0">
                <a:latin typeface="HY견고딕" pitchFamily="18" charset="-127"/>
                <a:ea typeface="HY견고딕" pitchFamily="18" charset="-127"/>
              </a:rPr>
              <a:t>점검하는 평가체계의 확립이 무엇보다 중요함</a:t>
            </a:r>
            <a:endParaRPr kumimoji="0" lang="en-US" altLang="ko-KR" sz="1400" dirty="0">
              <a:latin typeface="HY견고딕" pitchFamily="18" charset="-127"/>
              <a:ea typeface="HY견고딕" pitchFamily="18" charset="-127"/>
            </a:endParaRPr>
          </a:p>
          <a:p>
            <a:pPr marL="285750" indent="-285750" latinLnBrk="0"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ko-KR" altLang="en-US" sz="1400" dirty="0" smtClean="0">
                <a:latin typeface="HY견고딕" pitchFamily="18" charset="-127"/>
                <a:ea typeface="HY견고딕" pitchFamily="18" charset="-127"/>
              </a:rPr>
              <a:t>지속적이고도 </a:t>
            </a:r>
            <a:r>
              <a:rPr kumimoji="0" lang="ko-KR" altLang="en-US" sz="1400" dirty="0">
                <a:latin typeface="HY견고딕" pitchFamily="18" charset="-127"/>
                <a:ea typeface="HY견고딕" pitchFamily="18" charset="-127"/>
              </a:rPr>
              <a:t>과학적인 사후평가체제 구축이 필요함</a:t>
            </a:r>
          </a:p>
        </p:txBody>
      </p:sp>
      <p:sp>
        <p:nvSpPr>
          <p:cNvPr id="26" name="AutoShape 26"/>
          <p:cNvSpPr>
            <a:spLocks noChangeArrowheads="1"/>
          </p:cNvSpPr>
          <p:nvPr/>
        </p:nvSpPr>
        <p:spPr bwMode="auto">
          <a:xfrm>
            <a:off x="406170" y="4392135"/>
            <a:ext cx="8270534" cy="461963"/>
          </a:xfrm>
          <a:prstGeom prst="roundRect">
            <a:avLst>
              <a:gd name="adj" fmla="val 16930"/>
            </a:avLst>
          </a:prstGeom>
          <a:gradFill rotWithShape="1">
            <a:gsLst>
              <a:gs pos="0">
                <a:srgbClr val="225668"/>
              </a:gs>
              <a:gs pos="50000">
                <a:srgbClr val="317097"/>
              </a:gs>
              <a:gs pos="100000">
                <a:srgbClr val="4DADC7"/>
              </a:gs>
            </a:gsLst>
            <a:lin ang="5400000" scaled="1"/>
          </a:gradFill>
          <a:ln w="3175" algn="ctr">
            <a:solidFill>
              <a:srgbClr val="808080"/>
            </a:solidFill>
            <a:round/>
            <a:headEnd/>
            <a:tailEnd/>
          </a:ln>
          <a:effectLst>
            <a:outerShdw blurRad="25400" dist="25400" dir="27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latinLnBrk="0">
              <a:defRPr/>
            </a:pPr>
            <a:endParaRPr kumimoji="0" lang="ko-KR" altLang="en-US" b="1">
              <a:solidFill>
                <a:srgbClr val="FFFFFF"/>
              </a:solidFill>
              <a:latin typeface="-윤고딕130" pitchFamily="18" charset="-127"/>
              <a:ea typeface="-윤고딕130" pitchFamily="18" charset="-127"/>
            </a:endParaRPr>
          </a:p>
        </p:txBody>
      </p:sp>
      <p:pic>
        <p:nvPicPr>
          <p:cNvPr id="27" name="Picture 45" descr="그림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8939" y="4523086"/>
            <a:ext cx="19526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576064" y="4381023"/>
            <a:ext cx="8748712" cy="40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>
              <a:lnSpc>
                <a:spcPct val="150000"/>
              </a:lnSpc>
            </a:pPr>
            <a:r>
              <a:rPr kumimoji="0" lang="ko-KR" altLang="en-US" sz="16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중복요인과 낭비요인 점검 및 실효성 제고</a:t>
            </a:r>
            <a:endParaRPr kumimoji="0" lang="ko-KR" altLang="en-US" sz="16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9" name="슬라이드 번호 개체 틀 28"/>
          <p:cNvSpPr txBox="1">
            <a:spLocks/>
          </p:cNvSpPr>
          <p:nvPr/>
        </p:nvSpPr>
        <p:spPr bwMode="gray">
          <a:xfrm>
            <a:off x="8572528" y="6500834"/>
            <a:ext cx="4190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16FEFE5-D852-49C5-AFAB-7E5B5F4A8F0F}" type="slidenum">
              <a:rPr kumimoji="0" lang="en-US" altLang="ko-KR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굴림" pitchFamily="50" charset="-127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굴림" pitchFamily="50" charset="-127"/>
              <a:cs typeface="+mn-cs"/>
            </a:endParaRPr>
          </a:p>
        </p:txBody>
      </p:sp>
      <p:sp>
        <p:nvSpPr>
          <p:cNvPr id="25" name="슬라이드 번호 개체 틀 2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CF4462-A8ED-4FED-9D5B-709B65619D27}" type="slidenum">
              <a:rPr lang="en-US" altLang="ko-KR" smtClean="0"/>
              <a:pPr>
                <a:defRPr/>
              </a:pPr>
              <a:t>19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731816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III.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복지정책의 방향과 재원조달대책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2" name="Group 208"/>
          <p:cNvGrpSpPr>
            <a:grpSpLocks/>
          </p:cNvGrpSpPr>
          <p:nvPr/>
        </p:nvGrpSpPr>
        <p:grpSpPr bwMode="auto">
          <a:xfrm>
            <a:off x="584200" y="1412875"/>
            <a:ext cx="4779963" cy="481013"/>
            <a:chOff x="100" y="489"/>
            <a:chExt cx="3011" cy="303"/>
          </a:xfrm>
        </p:grpSpPr>
        <p:grpSp>
          <p:nvGrpSpPr>
            <p:cNvPr id="25614" name="Group 205"/>
            <p:cNvGrpSpPr>
              <a:grpSpLocks/>
            </p:cNvGrpSpPr>
            <p:nvPr/>
          </p:nvGrpSpPr>
          <p:grpSpPr bwMode="auto">
            <a:xfrm>
              <a:off x="265" y="502"/>
              <a:ext cx="2706" cy="265"/>
              <a:chOff x="265" y="502"/>
              <a:chExt cx="2706" cy="265"/>
            </a:xfrm>
          </p:grpSpPr>
          <p:pic>
            <p:nvPicPr>
              <p:cNvPr id="25618" name="Picture 206" descr="tran re"/>
              <p:cNvPicPr preferRelativeResize="0">
                <a:picLocks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619" name="Picture 207" descr="tran re"/>
              <p:cNvPicPr preferRelativeResize="0">
                <a:picLocks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25615" name="Picture 38" descr="ball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0" y="489"/>
              <a:ext cx="303" cy="3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5616" name="Rectangle 42"/>
            <p:cNvSpPr>
              <a:spLocks noChangeArrowheads="1"/>
            </p:cNvSpPr>
            <p:nvPr/>
          </p:nvSpPr>
          <p:spPr bwMode="auto">
            <a:xfrm>
              <a:off x="407" y="498"/>
              <a:ext cx="2704" cy="24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ko-KR" altLang="en-US" sz="2000">
                  <a:solidFill>
                    <a:srgbClr val="02145E"/>
                  </a:solidFill>
                  <a:latin typeface="HY견고딕" pitchFamily="18" charset="-127"/>
                  <a:ea typeface="HY견고딕" pitchFamily="18" charset="-127"/>
                </a:rPr>
                <a:t>복지재원 조달대책</a:t>
              </a:r>
              <a:endParaRPr kumimoji="0" lang="en-US" altLang="en-US" sz="2000">
                <a:solidFill>
                  <a:srgbClr val="02145E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25617" name="Rectangle 51"/>
            <p:cNvSpPr>
              <a:spLocks noChangeArrowheads="1"/>
            </p:cNvSpPr>
            <p:nvPr/>
          </p:nvSpPr>
          <p:spPr bwMode="auto">
            <a:xfrm>
              <a:off x="138" y="513"/>
              <a:ext cx="223" cy="24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en-US" altLang="ko-KR" sz="2200">
                  <a:solidFill>
                    <a:srgbClr val="000066"/>
                  </a:solidFill>
                  <a:ea typeface="HY헤드라인M" pitchFamily="18" charset="-127"/>
                </a:rPr>
                <a:t>2</a:t>
              </a:r>
              <a:endParaRPr kumimoji="0" lang="ko-KR" altLang="ko-KR" sz="2200">
                <a:solidFill>
                  <a:srgbClr val="000066"/>
                </a:solidFill>
                <a:ea typeface="HY헤드라인M" pitchFamily="18" charset="-127"/>
              </a:endParaRPr>
            </a:p>
          </p:txBody>
        </p:sp>
      </p:grpSp>
      <p:sp>
        <p:nvSpPr>
          <p:cNvPr id="25606" name="Rectangle 5"/>
          <p:cNvSpPr>
            <a:spLocks noChangeArrowheads="1"/>
          </p:cNvSpPr>
          <p:nvPr/>
        </p:nvSpPr>
        <p:spPr bwMode="invGray">
          <a:xfrm>
            <a:off x="0" y="0"/>
            <a:ext cx="914400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53882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>
            <a:spAutoFit/>
          </a:bodyPr>
          <a:lstStyle/>
          <a:p>
            <a:pPr algn="ctr" latinLnBrk="0"/>
            <a:endParaRPr kumimoji="0" lang="ko-KR" altLang="en-US"/>
          </a:p>
        </p:txBody>
      </p:sp>
      <p:sp>
        <p:nvSpPr>
          <p:cNvPr id="2560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latinLnBrk="0"/>
            <a:endParaRPr kumimoji="0" lang="ko-KR" altLang="en-US"/>
          </a:p>
        </p:txBody>
      </p:sp>
      <p:sp>
        <p:nvSpPr>
          <p:cNvPr id="2560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latinLnBrk="0"/>
            <a:endParaRPr kumimoji="0" lang="ko-KR" altLang="en-US"/>
          </a:p>
        </p:txBody>
      </p:sp>
      <p:grpSp>
        <p:nvGrpSpPr>
          <p:cNvPr id="3" name="그룹 2"/>
          <p:cNvGrpSpPr/>
          <p:nvPr/>
        </p:nvGrpSpPr>
        <p:grpSpPr>
          <a:xfrm>
            <a:off x="1043608" y="2103412"/>
            <a:ext cx="6077127" cy="3172657"/>
            <a:chOff x="395536" y="2103412"/>
            <a:chExt cx="8280920" cy="3172657"/>
          </a:xfrm>
          <a:solidFill>
            <a:schemeClr val="accent1"/>
          </a:solidFill>
        </p:grpSpPr>
        <p:sp>
          <p:nvSpPr>
            <p:cNvPr id="28" name="AutoShape 26"/>
            <p:cNvSpPr>
              <a:spLocks noChangeArrowheads="1"/>
            </p:cNvSpPr>
            <p:nvPr/>
          </p:nvSpPr>
          <p:spPr bwMode="auto">
            <a:xfrm>
              <a:off x="405922" y="2103412"/>
              <a:ext cx="8270534" cy="461963"/>
            </a:xfrm>
            <a:prstGeom prst="roundRect">
              <a:avLst>
                <a:gd name="adj" fmla="val 16930"/>
              </a:avLst>
            </a:prstGeom>
            <a:grpFill/>
            <a:ln w="3175" algn="ctr">
              <a:solidFill>
                <a:srgbClr val="808080"/>
              </a:solidFill>
              <a:round/>
              <a:headEnd/>
              <a:tailEnd/>
            </a:ln>
            <a:effectLst>
              <a:outerShdw blurRad="25400" dist="25400" dir="2700000" algn="ctr" rotWithShape="0">
                <a:srgbClr val="80808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latinLnBrk="0">
                <a:defRPr/>
              </a:pPr>
              <a:endParaRPr kumimoji="0" lang="ko-KR" altLang="en-US" b="1">
                <a:solidFill>
                  <a:srgbClr val="FFFFFF"/>
                </a:solidFill>
                <a:latin typeface="-윤고딕130" pitchFamily="18" charset="-127"/>
                <a:ea typeface="-윤고딕130" pitchFamily="18" charset="-127"/>
              </a:endParaRPr>
            </a:p>
          </p:txBody>
        </p:sp>
        <p:sp>
          <p:nvSpPr>
            <p:cNvPr id="30" name="TextBox 29"/>
            <p:cNvSpPr txBox="1">
              <a:spLocks noChangeArrowheads="1"/>
            </p:cNvSpPr>
            <p:nvPr/>
          </p:nvSpPr>
          <p:spPr bwMode="auto">
            <a:xfrm>
              <a:off x="575816" y="2103978"/>
              <a:ext cx="7865625" cy="46166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latinLnBrk="0">
                <a:lnSpc>
                  <a:spcPct val="150000"/>
                </a:lnSpc>
              </a:pPr>
              <a:r>
                <a:rPr kumimoji="0" lang="ko-KR" altLang="en-US" sz="1600" dirty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kumimoji="0" lang="en-US" altLang="ko-KR" sz="160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1) </a:t>
              </a:r>
              <a:r>
                <a:rPr kumimoji="0" lang="ko-KR" altLang="en-US" sz="160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복지누수</a:t>
              </a:r>
              <a:r>
                <a:rPr kumimoji="0" lang="en-US" altLang="ko-KR" sz="160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, </a:t>
              </a:r>
              <a:r>
                <a:rPr kumimoji="0" lang="ko-KR" altLang="en-US" sz="160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낭비와 중복 해소를 통한 실효성 증대</a:t>
              </a:r>
              <a:endParaRPr kumimoji="0" lang="ko-KR" altLang="en-US" sz="16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1" name="AutoShape 26"/>
            <p:cNvSpPr>
              <a:spLocks noChangeArrowheads="1"/>
            </p:cNvSpPr>
            <p:nvPr/>
          </p:nvSpPr>
          <p:spPr bwMode="auto">
            <a:xfrm>
              <a:off x="395536" y="2751013"/>
              <a:ext cx="8270534" cy="461963"/>
            </a:xfrm>
            <a:prstGeom prst="roundRect">
              <a:avLst>
                <a:gd name="adj" fmla="val 16930"/>
              </a:avLst>
            </a:prstGeom>
            <a:grpFill/>
            <a:ln w="3175" algn="ctr">
              <a:solidFill>
                <a:srgbClr val="808080"/>
              </a:solidFill>
              <a:round/>
              <a:headEnd/>
              <a:tailEnd/>
            </a:ln>
            <a:effectLst>
              <a:outerShdw blurRad="25400" dist="25400" dir="2700000" algn="ctr" rotWithShape="0">
                <a:srgbClr val="80808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latinLnBrk="0">
                <a:defRPr/>
              </a:pPr>
              <a:endParaRPr kumimoji="0" lang="ko-KR" altLang="en-US" b="1">
                <a:solidFill>
                  <a:srgbClr val="FFFFFF"/>
                </a:solidFill>
                <a:latin typeface="-윤고딕130" pitchFamily="18" charset="-127"/>
                <a:ea typeface="-윤고딕130" pitchFamily="18" charset="-127"/>
              </a:endParaRPr>
            </a:p>
          </p:txBody>
        </p:sp>
        <p:sp>
          <p:nvSpPr>
            <p:cNvPr id="33" name="TextBox 32"/>
            <p:cNvSpPr txBox="1">
              <a:spLocks noChangeArrowheads="1"/>
            </p:cNvSpPr>
            <p:nvPr/>
          </p:nvSpPr>
          <p:spPr bwMode="auto">
            <a:xfrm>
              <a:off x="565430" y="2748527"/>
              <a:ext cx="7876011" cy="46166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latinLnBrk="0">
                <a:lnSpc>
                  <a:spcPct val="150000"/>
                </a:lnSpc>
              </a:pPr>
              <a:r>
                <a:rPr kumimoji="0" lang="ko-KR" altLang="en-US" sz="1600" dirty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kumimoji="0" lang="en-US" altLang="ko-KR" sz="160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2) </a:t>
              </a:r>
              <a:r>
                <a:rPr kumimoji="0" lang="ko-KR" altLang="en-US" sz="160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재정사업 중복해소를 통한 재원마련</a:t>
              </a:r>
              <a:endParaRPr kumimoji="0" lang="ko-KR" altLang="en-US" sz="16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4" name="AutoShape 26"/>
            <p:cNvSpPr>
              <a:spLocks noChangeArrowheads="1"/>
            </p:cNvSpPr>
            <p:nvPr/>
          </p:nvSpPr>
          <p:spPr bwMode="auto">
            <a:xfrm>
              <a:off x="395536" y="3440112"/>
              <a:ext cx="8270534" cy="461963"/>
            </a:xfrm>
            <a:prstGeom prst="roundRect">
              <a:avLst>
                <a:gd name="adj" fmla="val 16930"/>
              </a:avLst>
            </a:prstGeom>
            <a:grpFill/>
            <a:ln w="3175" algn="ctr">
              <a:solidFill>
                <a:srgbClr val="808080"/>
              </a:solidFill>
              <a:round/>
              <a:headEnd/>
              <a:tailEnd/>
            </a:ln>
            <a:effectLst>
              <a:outerShdw blurRad="25400" dist="25400" dir="2700000" algn="ctr" rotWithShape="0">
                <a:srgbClr val="80808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latinLnBrk="0">
                <a:defRPr/>
              </a:pPr>
              <a:endParaRPr kumimoji="0" lang="ko-KR" altLang="en-US" b="1">
                <a:solidFill>
                  <a:srgbClr val="FFFFFF"/>
                </a:solidFill>
                <a:latin typeface="-윤고딕130" pitchFamily="18" charset="-127"/>
                <a:ea typeface="-윤고딕130" pitchFamily="18" charset="-127"/>
              </a:endParaRPr>
            </a:p>
          </p:txBody>
        </p:sp>
        <p:sp>
          <p:nvSpPr>
            <p:cNvPr id="36" name="TextBox 35"/>
            <p:cNvSpPr txBox="1">
              <a:spLocks noChangeArrowheads="1"/>
            </p:cNvSpPr>
            <p:nvPr/>
          </p:nvSpPr>
          <p:spPr bwMode="auto">
            <a:xfrm>
              <a:off x="565430" y="3446252"/>
              <a:ext cx="7876011" cy="46166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latinLnBrk="0">
                <a:lnSpc>
                  <a:spcPct val="150000"/>
                </a:lnSpc>
              </a:pPr>
              <a:r>
                <a:rPr kumimoji="0" lang="ko-KR" altLang="en-US" sz="1600" dirty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kumimoji="0" lang="en-US" altLang="ko-KR" sz="160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3) </a:t>
              </a:r>
              <a:r>
                <a:rPr kumimoji="0" lang="ko-KR" altLang="en-US" sz="160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세출구조조정을 통한 재원마련</a:t>
              </a:r>
              <a:endParaRPr kumimoji="0" lang="ko-KR" altLang="en-US" sz="16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7" name="AutoShape 26"/>
            <p:cNvSpPr>
              <a:spLocks noChangeArrowheads="1"/>
            </p:cNvSpPr>
            <p:nvPr/>
          </p:nvSpPr>
          <p:spPr bwMode="auto">
            <a:xfrm>
              <a:off x="405922" y="4119165"/>
              <a:ext cx="8270534" cy="461963"/>
            </a:xfrm>
            <a:prstGeom prst="roundRect">
              <a:avLst>
                <a:gd name="adj" fmla="val 16930"/>
              </a:avLst>
            </a:prstGeom>
            <a:grpFill/>
            <a:ln w="3175" algn="ctr">
              <a:solidFill>
                <a:srgbClr val="808080"/>
              </a:solidFill>
              <a:round/>
              <a:headEnd/>
              <a:tailEnd/>
            </a:ln>
            <a:effectLst>
              <a:outerShdw blurRad="25400" dist="25400" dir="2700000" algn="ctr" rotWithShape="0">
                <a:srgbClr val="80808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latinLnBrk="0">
                <a:defRPr/>
              </a:pPr>
              <a:endParaRPr kumimoji="0" lang="ko-KR" altLang="en-US" b="1">
                <a:solidFill>
                  <a:srgbClr val="FFFFFF"/>
                </a:solidFill>
                <a:latin typeface="-윤고딕130" pitchFamily="18" charset="-127"/>
                <a:ea typeface="-윤고딕130" pitchFamily="18" charset="-127"/>
              </a:endParaRPr>
            </a:p>
          </p:txBody>
        </p:sp>
        <p:sp>
          <p:nvSpPr>
            <p:cNvPr id="39" name="TextBox 38"/>
            <p:cNvSpPr txBox="1">
              <a:spLocks noChangeArrowheads="1"/>
            </p:cNvSpPr>
            <p:nvPr/>
          </p:nvSpPr>
          <p:spPr bwMode="auto">
            <a:xfrm>
              <a:off x="575816" y="4125305"/>
              <a:ext cx="7963746" cy="46166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latinLnBrk="0">
                <a:lnSpc>
                  <a:spcPct val="150000"/>
                </a:lnSpc>
              </a:pPr>
              <a:r>
                <a:rPr kumimoji="0" lang="ko-KR" altLang="en-US" sz="1600" dirty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kumimoji="0" lang="en-US" altLang="ko-KR" sz="160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4) </a:t>
              </a:r>
              <a:r>
                <a:rPr kumimoji="0" lang="ko-KR" altLang="en-US" sz="160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과표양성화와 조세체계 개혁을 통한 재원마련</a:t>
              </a:r>
              <a:endParaRPr kumimoji="0" lang="ko-KR" altLang="en-US" sz="16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0" name="AutoShape 26"/>
            <p:cNvSpPr>
              <a:spLocks noChangeArrowheads="1"/>
            </p:cNvSpPr>
            <p:nvPr/>
          </p:nvSpPr>
          <p:spPr bwMode="auto">
            <a:xfrm>
              <a:off x="395536" y="4808264"/>
              <a:ext cx="8270534" cy="461963"/>
            </a:xfrm>
            <a:prstGeom prst="roundRect">
              <a:avLst>
                <a:gd name="adj" fmla="val 16930"/>
              </a:avLst>
            </a:prstGeom>
            <a:grpFill/>
            <a:ln w="3175" algn="ctr">
              <a:solidFill>
                <a:srgbClr val="808080"/>
              </a:solidFill>
              <a:round/>
              <a:headEnd/>
              <a:tailEnd/>
            </a:ln>
            <a:effectLst>
              <a:outerShdw blurRad="25400" dist="25400" dir="2700000" algn="ctr" rotWithShape="0">
                <a:srgbClr val="80808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latinLnBrk="0">
                <a:defRPr/>
              </a:pPr>
              <a:endParaRPr kumimoji="0" lang="ko-KR" altLang="en-US" b="1">
                <a:solidFill>
                  <a:srgbClr val="FFFFFF"/>
                </a:solidFill>
                <a:latin typeface="-윤고딕130" pitchFamily="18" charset="-127"/>
                <a:ea typeface="-윤고딕130" pitchFamily="18" charset="-127"/>
              </a:endParaRPr>
            </a:p>
          </p:txBody>
        </p:sp>
        <p:sp>
          <p:nvSpPr>
            <p:cNvPr id="42" name="TextBox 41"/>
            <p:cNvSpPr txBox="1">
              <a:spLocks noChangeArrowheads="1"/>
            </p:cNvSpPr>
            <p:nvPr/>
          </p:nvSpPr>
          <p:spPr bwMode="auto">
            <a:xfrm>
              <a:off x="565430" y="4814404"/>
              <a:ext cx="7876011" cy="46166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latinLnBrk="0">
                <a:lnSpc>
                  <a:spcPct val="150000"/>
                </a:lnSpc>
              </a:pPr>
              <a:r>
                <a:rPr kumimoji="0" lang="ko-KR" altLang="en-US" sz="1600" dirty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kumimoji="0" lang="en-US" altLang="ko-KR" sz="160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5) </a:t>
              </a:r>
              <a:r>
                <a:rPr kumimoji="0" lang="ko-KR" altLang="en-US" sz="160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조세제도 선진화를 통한 재원 마련</a:t>
              </a:r>
              <a:endParaRPr kumimoji="0" lang="ko-KR" altLang="en-US" sz="16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25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419088" cy="244475"/>
          </a:xfrm>
        </p:spPr>
        <p:txBody>
          <a:bodyPr/>
          <a:lstStyle/>
          <a:p>
            <a:pPr algn="r">
              <a:defRPr/>
            </a:pPr>
            <a:fld id="{616FEFE5-D852-49C5-AFAB-7E5B5F4A8F0F}" type="slidenum">
              <a:rPr lang="en-US" altLang="ko-KR" smtClean="0"/>
              <a:pPr algn="r">
                <a:defRPr/>
              </a:pPr>
              <a:t>20</a:t>
            </a:fld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III.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복지정책의 방향과 재원조달대책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7652" name="Rectangle 5"/>
          <p:cNvSpPr>
            <a:spLocks noChangeArrowheads="1"/>
          </p:cNvSpPr>
          <p:nvPr/>
        </p:nvSpPr>
        <p:spPr bwMode="invGray">
          <a:xfrm>
            <a:off x="0" y="0"/>
            <a:ext cx="914400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53882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>
            <a:spAutoFit/>
          </a:bodyPr>
          <a:lstStyle/>
          <a:p>
            <a:pPr algn="ctr" latinLnBrk="0"/>
            <a:endParaRPr kumimoji="0" lang="ko-KR" altLang="en-US"/>
          </a:p>
        </p:txBody>
      </p:sp>
      <p:sp>
        <p:nvSpPr>
          <p:cNvPr id="2765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latinLnBrk="0"/>
            <a:endParaRPr kumimoji="0" lang="ko-KR" altLang="en-US"/>
          </a:p>
        </p:txBody>
      </p:sp>
      <p:sp>
        <p:nvSpPr>
          <p:cNvPr id="2765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latinLnBrk="0"/>
            <a:endParaRPr kumimoji="0" lang="ko-KR" altLang="en-US"/>
          </a:p>
        </p:txBody>
      </p:sp>
      <p:graphicFrame>
        <p:nvGraphicFramePr>
          <p:cNvPr id="18" name="표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71394156"/>
              </p:ext>
            </p:extLst>
          </p:nvPr>
        </p:nvGraphicFramePr>
        <p:xfrm>
          <a:off x="539750" y="2335213"/>
          <a:ext cx="8064500" cy="1630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125"/>
                <a:gridCol w="2016125"/>
                <a:gridCol w="2016125"/>
                <a:gridCol w="2016125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36" marR="91436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메뉴 </a:t>
                      </a:r>
                      <a:r>
                        <a:rPr lang="en-US" altLang="ko-KR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A</a:t>
                      </a:r>
                    </a:p>
                    <a:p>
                      <a:pPr algn="ctr" latinLnBrk="1"/>
                      <a:r>
                        <a:rPr lang="en-US" altLang="ko-KR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(</a:t>
                      </a:r>
                      <a:r>
                        <a:rPr lang="ko-KR" altLang="en-US" sz="1400" b="0" dirty="0" err="1" smtClean="0">
                          <a:latin typeface="HY견고딕" pitchFamily="18" charset="-127"/>
                          <a:ea typeface="HY견고딕" pitchFamily="18" charset="-127"/>
                        </a:rPr>
                        <a:t>저부담</a:t>
                      </a:r>
                      <a:r>
                        <a:rPr lang="en-US" altLang="ko-KR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_</a:t>
                      </a:r>
                      <a:r>
                        <a:rPr lang="ko-KR" altLang="en-US" sz="1400" b="0" dirty="0" err="1" smtClean="0">
                          <a:latin typeface="HY견고딕" pitchFamily="18" charset="-127"/>
                          <a:ea typeface="HY견고딕" pitchFamily="18" charset="-127"/>
                        </a:rPr>
                        <a:t>저복지</a:t>
                      </a:r>
                      <a:r>
                        <a:rPr lang="en-US" altLang="ko-KR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)</a:t>
                      </a: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36" marR="91436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메뉴 </a:t>
                      </a:r>
                      <a:r>
                        <a:rPr lang="en-US" altLang="ko-KR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B</a:t>
                      </a:r>
                    </a:p>
                    <a:p>
                      <a:pPr algn="ctr" latinLnBrk="1"/>
                      <a:r>
                        <a:rPr lang="en-US" altLang="ko-KR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(</a:t>
                      </a:r>
                      <a:r>
                        <a:rPr lang="ko-KR" altLang="en-US" sz="1400" b="0" dirty="0" err="1" smtClean="0">
                          <a:latin typeface="HY견고딕" pitchFamily="18" charset="-127"/>
                          <a:ea typeface="HY견고딕" pitchFamily="18" charset="-127"/>
                        </a:rPr>
                        <a:t>중부담</a:t>
                      </a:r>
                      <a:r>
                        <a:rPr lang="en-US" altLang="ko-KR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_</a:t>
                      </a:r>
                      <a:r>
                        <a:rPr lang="ko-KR" altLang="en-US" sz="1400" b="0" dirty="0" err="1" smtClean="0">
                          <a:latin typeface="HY견고딕" pitchFamily="18" charset="-127"/>
                          <a:ea typeface="HY견고딕" pitchFamily="18" charset="-127"/>
                        </a:rPr>
                        <a:t>중복지</a:t>
                      </a:r>
                      <a:r>
                        <a:rPr lang="en-US" altLang="ko-KR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)</a:t>
                      </a: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36" marR="91436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메뉴 </a:t>
                      </a:r>
                      <a:r>
                        <a:rPr lang="en-US" altLang="ko-KR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C</a:t>
                      </a:r>
                    </a:p>
                    <a:p>
                      <a:pPr algn="ctr" latinLnBrk="1"/>
                      <a:r>
                        <a:rPr lang="en-US" altLang="ko-KR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(</a:t>
                      </a:r>
                      <a:r>
                        <a:rPr lang="ko-KR" altLang="en-US" sz="1400" b="0" dirty="0" err="1" smtClean="0">
                          <a:latin typeface="HY견고딕" pitchFamily="18" charset="-127"/>
                          <a:ea typeface="HY견고딕" pitchFamily="18" charset="-127"/>
                        </a:rPr>
                        <a:t>고부담</a:t>
                      </a:r>
                      <a:r>
                        <a:rPr lang="en-US" altLang="ko-KR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_</a:t>
                      </a:r>
                      <a:r>
                        <a:rPr lang="ko-KR" altLang="en-US" sz="1400" b="0" dirty="0" err="1" smtClean="0">
                          <a:latin typeface="HY견고딕" pitchFamily="18" charset="-127"/>
                          <a:ea typeface="HY견고딕" pitchFamily="18" charset="-127"/>
                        </a:rPr>
                        <a:t>고복지</a:t>
                      </a:r>
                      <a:r>
                        <a:rPr lang="en-US" altLang="ko-KR" sz="1400" b="0" dirty="0" smtClean="0">
                          <a:latin typeface="HY견고딕" pitchFamily="18" charset="-127"/>
                          <a:ea typeface="HY견고딕" pitchFamily="18" charset="-127"/>
                        </a:rPr>
                        <a:t>)</a:t>
                      </a:r>
                      <a:endParaRPr lang="ko-KR" altLang="en-US" sz="1400" b="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36" marR="91436"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견고딕" pitchFamily="18" charset="-127"/>
                          <a:ea typeface="HY견고딕" pitchFamily="18" charset="-127"/>
                        </a:rPr>
                        <a:t>조세부담률</a:t>
                      </a:r>
                      <a:endParaRPr lang="ko-KR" altLang="en-US" sz="16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36" marR="91436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견고딕" pitchFamily="18" charset="-127"/>
                          <a:ea typeface="HY견고딕" pitchFamily="18" charset="-127"/>
                        </a:rPr>
                        <a:t>25</a:t>
                      </a:r>
                      <a:endParaRPr lang="ko-KR" altLang="en-US" sz="16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36" marR="91436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견고딕" pitchFamily="18" charset="-127"/>
                          <a:ea typeface="HY견고딕" pitchFamily="18" charset="-127"/>
                        </a:rPr>
                        <a:t>30</a:t>
                      </a:r>
                      <a:endParaRPr lang="ko-KR" altLang="en-US" sz="16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36" marR="91436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견고딕" pitchFamily="18" charset="-127"/>
                          <a:ea typeface="HY견고딕" pitchFamily="18" charset="-127"/>
                        </a:rPr>
                        <a:t>35</a:t>
                      </a:r>
                      <a:endParaRPr lang="ko-KR" altLang="en-US" sz="16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36" marR="91436"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견고딕" pitchFamily="18" charset="-127"/>
                          <a:ea typeface="HY견고딕" pitchFamily="18" charset="-127"/>
                        </a:rPr>
                        <a:t>국민부담률</a:t>
                      </a:r>
                      <a:endParaRPr lang="ko-KR" altLang="en-US" sz="16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36" marR="91436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견고딕" pitchFamily="18" charset="-127"/>
                          <a:ea typeface="HY견고딕" pitchFamily="18" charset="-127"/>
                        </a:rPr>
                        <a:t>35</a:t>
                      </a:r>
                      <a:endParaRPr lang="ko-KR" altLang="en-US" sz="16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36" marR="91436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견고딕" pitchFamily="18" charset="-127"/>
                          <a:ea typeface="HY견고딕" pitchFamily="18" charset="-127"/>
                        </a:rPr>
                        <a:t>40</a:t>
                      </a:r>
                      <a:endParaRPr lang="ko-KR" altLang="en-US" sz="16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36" marR="91436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견고딕" pitchFamily="18" charset="-127"/>
                          <a:ea typeface="HY견고딕" pitchFamily="18" charset="-127"/>
                        </a:rPr>
                        <a:t>45</a:t>
                      </a:r>
                      <a:endParaRPr lang="ko-KR" altLang="en-US" sz="16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36" marR="91436"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견고딕" pitchFamily="18" charset="-127"/>
                          <a:ea typeface="HY견고딕" pitchFamily="18" charset="-127"/>
                        </a:rPr>
                        <a:t>복지지출</a:t>
                      </a:r>
                      <a:endParaRPr lang="ko-KR" altLang="en-US" sz="16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36" marR="91436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견고딕" pitchFamily="18" charset="-127"/>
                          <a:ea typeface="HY견고딕" pitchFamily="18" charset="-127"/>
                        </a:rPr>
                        <a:t>14.7</a:t>
                      </a:r>
                      <a:endParaRPr lang="ko-KR" altLang="en-US" sz="16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36" marR="91436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견고딕" pitchFamily="18" charset="-127"/>
                          <a:ea typeface="HY견고딕" pitchFamily="18" charset="-127"/>
                        </a:rPr>
                        <a:t>18.5</a:t>
                      </a:r>
                      <a:endParaRPr lang="ko-KR" altLang="en-US" sz="16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36" marR="91436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견고딕" pitchFamily="18" charset="-127"/>
                          <a:ea typeface="HY견고딕" pitchFamily="18" charset="-127"/>
                        </a:rPr>
                        <a:t>22.4</a:t>
                      </a:r>
                      <a:endParaRPr lang="ko-KR" altLang="en-US" sz="16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36" marR="91436"/>
                </a:tc>
              </a:tr>
            </a:tbl>
          </a:graphicData>
        </a:graphic>
      </p:graphicFrame>
      <p:grpSp>
        <p:nvGrpSpPr>
          <p:cNvPr id="9" name="Group 208"/>
          <p:cNvGrpSpPr>
            <a:grpSpLocks/>
          </p:cNvGrpSpPr>
          <p:nvPr/>
        </p:nvGrpSpPr>
        <p:grpSpPr bwMode="auto">
          <a:xfrm>
            <a:off x="584200" y="1412875"/>
            <a:ext cx="4779963" cy="481013"/>
            <a:chOff x="100" y="489"/>
            <a:chExt cx="3011" cy="303"/>
          </a:xfrm>
        </p:grpSpPr>
        <p:grpSp>
          <p:nvGrpSpPr>
            <p:cNvPr id="10" name="Group 205"/>
            <p:cNvGrpSpPr>
              <a:grpSpLocks/>
            </p:cNvGrpSpPr>
            <p:nvPr/>
          </p:nvGrpSpPr>
          <p:grpSpPr bwMode="auto">
            <a:xfrm>
              <a:off x="265" y="502"/>
              <a:ext cx="2706" cy="265"/>
              <a:chOff x="265" y="502"/>
              <a:chExt cx="2706" cy="265"/>
            </a:xfrm>
          </p:grpSpPr>
          <p:pic>
            <p:nvPicPr>
              <p:cNvPr id="14" name="Picture 206" descr="tran re"/>
              <p:cNvPicPr preferRelativeResize="0">
                <a:picLocks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5" name="Picture 207" descr="tran re"/>
              <p:cNvPicPr preferRelativeResize="0">
                <a:picLocks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11" name="Picture 38" descr="ball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0" y="489"/>
              <a:ext cx="303" cy="3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Rectangle 42"/>
            <p:cNvSpPr>
              <a:spLocks noChangeArrowheads="1"/>
            </p:cNvSpPr>
            <p:nvPr/>
          </p:nvSpPr>
          <p:spPr bwMode="auto">
            <a:xfrm>
              <a:off x="407" y="498"/>
              <a:ext cx="2704" cy="24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ko-KR" altLang="en-US" sz="2000">
                  <a:solidFill>
                    <a:srgbClr val="02145E"/>
                  </a:solidFill>
                  <a:latin typeface="HY견고딕" pitchFamily="18" charset="-127"/>
                  <a:ea typeface="HY견고딕" pitchFamily="18" charset="-127"/>
                </a:rPr>
                <a:t>복지재정과 국민부담의 조화</a:t>
              </a:r>
              <a:endParaRPr kumimoji="0" lang="en-US" altLang="en-US" sz="2000">
                <a:solidFill>
                  <a:srgbClr val="02145E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3" name="Rectangle 51"/>
            <p:cNvSpPr>
              <a:spLocks noChangeArrowheads="1"/>
            </p:cNvSpPr>
            <p:nvPr/>
          </p:nvSpPr>
          <p:spPr bwMode="auto">
            <a:xfrm>
              <a:off x="138" y="513"/>
              <a:ext cx="223" cy="24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en-US" altLang="ko-KR" sz="2200">
                  <a:solidFill>
                    <a:srgbClr val="000066"/>
                  </a:solidFill>
                  <a:ea typeface="HY헤드라인M" pitchFamily="18" charset="-127"/>
                </a:rPr>
                <a:t>3</a:t>
              </a:r>
              <a:endParaRPr kumimoji="0" lang="ko-KR" altLang="ko-KR" sz="2200">
                <a:solidFill>
                  <a:srgbClr val="000066"/>
                </a:solidFill>
                <a:ea typeface="HY헤드라인M" pitchFamily="18" charset="-127"/>
              </a:endParaRPr>
            </a:p>
          </p:txBody>
        </p:sp>
      </p:grpSp>
      <p:sp>
        <p:nvSpPr>
          <p:cNvPr id="16" name="TextBox 22"/>
          <p:cNvSpPr txBox="1">
            <a:spLocks noChangeArrowheads="1"/>
          </p:cNvSpPr>
          <p:nvPr/>
        </p:nvSpPr>
        <p:spPr bwMode="auto">
          <a:xfrm>
            <a:off x="395288" y="4149080"/>
            <a:ext cx="8640762" cy="1661993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marL="285750" indent="-285750" eaLnBrk="1" latinLnBrk="0" hangingPunct="1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kumimoji="0" lang="ko-KR" altLang="en-US" sz="1700" dirty="0">
                <a:latin typeface="HY견고딕" pitchFamily="18" charset="-127"/>
                <a:ea typeface="HY견고딕" pitchFamily="18" charset="-127"/>
              </a:rPr>
              <a:t>이처럼 국민들의 합의하에 전체 복지지출 증가 계획이 마련되고 나면 복지부문별로 우선순위를 정하는 작업을 수행</a:t>
            </a:r>
            <a:endParaRPr kumimoji="0" lang="en-US" altLang="ko-KR" sz="1700" dirty="0">
              <a:latin typeface="HY견고딕" pitchFamily="18" charset="-127"/>
              <a:ea typeface="HY견고딕" pitchFamily="18" charset="-127"/>
            </a:endParaRPr>
          </a:p>
          <a:p>
            <a:pPr marL="285750" indent="-285750" eaLnBrk="1" latinLnBrk="0" hangingPunct="1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kumimoji="0" lang="ko-KR" altLang="en-US" sz="1700" dirty="0">
                <a:latin typeface="HY견고딕" pitchFamily="18" charset="-127"/>
                <a:ea typeface="HY견고딕" pitchFamily="18" charset="-127"/>
              </a:rPr>
              <a:t>복지지출의 실효성을 극대화하는 장치를 </a:t>
            </a:r>
            <a:r>
              <a:rPr kumimoji="0" lang="ko-KR" altLang="en-US" sz="1700" dirty="0" smtClean="0">
                <a:latin typeface="HY견고딕" pitchFamily="18" charset="-127"/>
                <a:ea typeface="HY견고딕" pitchFamily="18" charset="-127"/>
              </a:rPr>
              <a:t>마련</a:t>
            </a:r>
            <a:endParaRPr kumimoji="0" lang="en-US" altLang="ko-KR" sz="1700" dirty="0" smtClean="0">
              <a:latin typeface="HY견고딕" pitchFamily="18" charset="-127"/>
              <a:ea typeface="HY견고딕" pitchFamily="18" charset="-127"/>
            </a:endParaRPr>
          </a:p>
          <a:p>
            <a:pPr marL="285750" indent="-285750" eaLnBrk="1" latinLnBrk="0" hangingPunct="1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kumimoji="0" lang="ko-KR" altLang="en-US" sz="17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여건변화 ⇒ 복지지출과 세부담 연계 ⇒ 지출증가계획 ⇒ 우선순위</a:t>
            </a:r>
            <a:endParaRPr kumimoji="0" lang="ko-KR" altLang="en-US" sz="1700" dirty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419088" cy="244475"/>
          </a:xfrm>
        </p:spPr>
        <p:txBody>
          <a:bodyPr/>
          <a:lstStyle/>
          <a:p>
            <a:pPr algn="r">
              <a:defRPr/>
            </a:pPr>
            <a:fld id="{616FEFE5-D852-49C5-AFAB-7E5B5F4A8F0F}" type="slidenum">
              <a:rPr lang="en-US" altLang="ko-KR" smtClean="0"/>
              <a:pPr algn="r">
                <a:defRPr/>
              </a:pPr>
              <a:t>21</a:t>
            </a:fld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IV.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복지정책의 과제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8676" name="내용 개체 틀 14"/>
          <p:cNvSpPr>
            <a:spLocks noGrp="1"/>
          </p:cNvSpPr>
          <p:nvPr>
            <p:ph idx="1"/>
          </p:nvPr>
        </p:nvSpPr>
        <p:spPr>
          <a:xfrm>
            <a:off x="539750" y="1989138"/>
            <a:ext cx="8229600" cy="4716462"/>
          </a:xfrm>
        </p:spPr>
        <p:txBody>
          <a:bodyPr/>
          <a:lstStyle/>
          <a:p>
            <a:pPr eaLnBrk="1" hangingPunct="1"/>
            <a:endParaRPr lang="en-US" altLang="ko-KR" dirty="0" smtClean="0">
              <a:ea typeface="굴림" pitchFamily="50" charset="-127"/>
            </a:endParaRPr>
          </a:p>
          <a:p>
            <a:pPr eaLnBrk="1" hangingPunct="1"/>
            <a:endParaRPr lang="en-US" altLang="ko-KR" dirty="0" smtClean="0">
              <a:ea typeface="굴림" pitchFamily="50" charset="-127"/>
            </a:endParaRPr>
          </a:p>
        </p:txBody>
      </p:sp>
      <p:sp>
        <p:nvSpPr>
          <p:cNvPr id="28677" name="Rectangle 5"/>
          <p:cNvSpPr>
            <a:spLocks noChangeArrowheads="1"/>
          </p:cNvSpPr>
          <p:nvPr/>
        </p:nvSpPr>
        <p:spPr bwMode="invGray">
          <a:xfrm>
            <a:off x="0" y="0"/>
            <a:ext cx="914400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53882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>
            <a:spAutoFit/>
          </a:bodyPr>
          <a:lstStyle/>
          <a:p>
            <a:pPr algn="ctr" latinLnBrk="0"/>
            <a:endParaRPr kumimoji="0" lang="ko-KR" altLang="en-US"/>
          </a:p>
        </p:txBody>
      </p:sp>
      <p:sp>
        <p:nvSpPr>
          <p:cNvPr id="2867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latinLnBrk="0"/>
            <a:endParaRPr kumimoji="0" lang="ko-KR" altLang="en-US"/>
          </a:p>
        </p:txBody>
      </p:sp>
      <p:sp>
        <p:nvSpPr>
          <p:cNvPr id="28679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latinLnBrk="0"/>
            <a:endParaRPr kumimoji="0" lang="ko-KR" altLang="en-US"/>
          </a:p>
        </p:txBody>
      </p:sp>
      <p:grpSp>
        <p:nvGrpSpPr>
          <p:cNvPr id="15" name="Group 208"/>
          <p:cNvGrpSpPr>
            <a:grpSpLocks/>
          </p:cNvGrpSpPr>
          <p:nvPr/>
        </p:nvGrpSpPr>
        <p:grpSpPr bwMode="auto">
          <a:xfrm>
            <a:off x="584200" y="1412875"/>
            <a:ext cx="4779963" cy="481013"/>
            <a:chOff x="100" y="489"/>
            <a:chExt cx="3011" cy="303"/>
          </a:xfrm>
        </p:grpSpPr>
        <p:grpSp>
          <p:nvGrpSpPr>
            <p:cNvPr id="16" name="Group 205"/>
            <p:cNvGrpSpPr>
              <a:grpSpLocks/>
            </p:cNvGrpSpPr>
            <p:nvPr/>
          </p:nvGrpSpPr>
          <p:grpSpPr bwMode="auto">
            <a:xfrm>
              <a:off x="265" y="502"/>
              <a:ext cx="2706" cy="265"/>
              <a:chOff x="265" y="502"/>
              <a:chExt cx="2706" cy="265"/>
            </a:xfrm>
          </p:grpSpPr>
          <p:pic>
            <p:nvPicPr>
              <p:cNvPr id="20" name="Picture 206" descr="tran re"/>
              <p:cNvPicPr preferRelativeResize="0">
                <a:picLocks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07" descr="tran re"/>
              <p:cNvPicPr preferRelativeResize="0">
                <a:picLocks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17" name="Picture 38" descr="ball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0" y="489"/>
              <a:ext cx="303" cy="3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Rectangle 42"/>
            <p:cNvSpPr>
              <a:spLocks noChangeArrowheads="1"/>
            </p:cNvSpPr>
            <p:nvPr/>
          </p:nvSpPr>
          <p:spPr bwMode="auto">
            <a:xfrm>
              <a:off x="407" y="498"/>
              <a:ext cx="2704" cy="24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ko-KR" altLang="en-US" sz="2000" dirty="0" smtClean="0">
                  <a:solidFill>
                    <a:srgbClr val="02145E"/>
                  </a:solidFill>
                  <a:latin typeface="HY견고딕" pitchFamily="18" charset="-127"/>
                  <a:ea typeface="HY견고딕" pitchFamily="18" charset="-127"/>
                </a:rPr>
                <a:t>맞춤형 평생 생활복지</a:t>
              </a:r>
              <a:r>
                <a:rPr kumimoji="0" lang="en-US" altLang="ko-KR" sz="1600" dirty="0" smtClean="0">
                  <a:solidFill>
                    <a:srgbClr val="0070C0"/>
                  </a:solidFill>
                  <a:latin typeface="HY견고딕" pitchFamily="18" charset="-127"/>
                  <a:ea typeface="HY견고딕" pitchFamily="18" charset="-127"/>
                </a:rPr>
                <a:t>(</a:t>
              </a:r>
              <a:r>
                <a:rPr kumimoji="0" lang="ko-KR" altLang="en-US" sz="1600" dirty="0" smtClean="0">
                  <a:solidFill>
                    <a:srgbClr val="0070C0"/>
                  </a:solidFill>
                  <a:latin typeface="HY견고딕" pitchFamily="18" charset="-127"/>
                  <a:ea typeface="HY견고딕" pitchFamily="18" charset="-127"/>
                </a:rPr>
                <a:t>사회보장기본법 전부개정</a:t>
              </a:r>
              <a:r>
                <a:rPr kumimoji="0" lang="en-US" altLang="ko-KR" sz="1600" dirty="0" smtClean="0">
                  <a:solidFill>
                    <a:srgbClr val="0070C0"/>
                  </a:solidFill>
                  <a:latin typeface="HY견고딕" pitchFamily="18" charset="-127"/>
                  <a:ea typeface="HY견고딕" pitchFamily="18" charset="-127"/>
                </a:rPr>
                <a:t>)</a:t>
              </a:r>
              <a:endParaRPr kumimoji="0" lang="en-US" altLang="en-US" sz="2000" dirty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9" name="Rectangle 51"/>
            <p:cNvSpPr>
              <a:spLocks noChangeArrowheads="1"/>
            </p:cNvSpPr>
            <p:nvPr/>
          </p:nvSpPr>
          <p:spPr bwMode="auto">
            <a:xfrm>
              <a:off x="138" y="513"/>
              <a:ext cx="223" cy="24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en-US" altLang="ko-KR" sz="2200" dirty="0" smtClean="0">
                  <a:solidFill>
                    <a:srgbClr val="000066"/>
                  </a:solidFill>
                  <a:ea typeface="HY헤드라인M" pitchFamily="18" charset="-127"/>
                </a:rPr>
                <a:t>1</a:t>
              </a:r>
              <a:endParaRPr kumimoji="0" lang="ko-KR" altLang="ko-KR" sz="2200" dirty="0">
                <a:solidFill>
                  <a:srgbClr val="000066"/>
                </a:solidFill>
                <a:ea typeface="HY헤드라인M" pitchFamily="18" charset="-127"/>
              </a:endParaRPr>
            </a:p>
          </p:txBody>
        </p:sp>
      </p:grp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51056133"/>
              </p:ext>
            </p:extLst>
          </p:nvPr>
        </p:nvGraphicFramePr>
        <p:xfrm>
          <a:off x="514350" y="2005013"/>
          <a:ext cx="8115300" cy="437631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09700"/>
                <a:gridCol w="2235200"/>
                <a:gridCol w="2235200"/>
                <a:gridCol w="2235200"/>
              </a:tblGrid>
              <a:tr h="512278"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endParaRPr lang="ko-KR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ko-KR" altLang="en-US" sz="1200" b="1" u="none" strike="noStrike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현행 </a:t>
                      </a:r>
                      <a:r>
                        <a:rPr lang="en-US" altLang="ko-KR" sz="1200" b="1" u="none" strike="noStrike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(4</a:t>
                      </a:r>
                      <a:r>
                        <a:rPr lang="ko-KR" altLang="en-US" sz="1200" b="1" u="none" strike="noStrike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장 </a:t>
                      </a:r>
                      <a:r>
                        <a:rPr lang="en-US" altLang="ko-KR" sz="1200" b="1" u="none" strike="noStrike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35</a:t>
                      </a:r>
                      <a:r>
                        <a:rPr lang="ko-KR" altLang="en-US" sz="1200" b="1" u="none" strike="noStrike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조</a:t>
                      </a:r>
                      <a:r>
                        <a:rPr lang="en-US" altLang="ko-KR" sz="1200" b="1" u="none" strike="noStrike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ko-KR" altLang="en-US" sz="1200" b="1" u="none" strike="noStrike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개정안 </a:t>
                      </a:r>
                      <a:r>
                        <a:rPr lang="en-US" altLang="ko-KR" sz="1200" b="1" u="none" strike="noStrike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(7</a:t>
                      </a:r>
                      <a:r>
                        <a:rPr lang="ko-KR" altLang="en-US" sz="1200" b="1" u="none" strike="noStrike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장 </a:t>
                      </a:r>
                      <a:r>
                        <a:rPr lang="en-US" altLang="ko-KR" sz="1200" b="1" u="none" strike="noStrike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41</a:t>
                      </a:r>
                      <a:r>
                        <a:rPr lang="ko-KR" altLang="en-US" sz="1200" b="1" u="none" strike="noStrike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조</a:t>
                      </a:r>
                      <a:r>
                        <a:rPr lang="en-US" altLang="ko-KR" sz="1200" b="1" u="none" strike="noStrike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)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ko-KR" altLang="en-US" sz="1200" b="1" u="none" strike="noStrike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개선효과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1138720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US" altLang="ko-KR" sz="1200" b="1" u="none" strike="noStrike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1. </a:t>
                      </a:r>
                      <a:r>
                        <a:rPr lang="ko-KR" altLang="en-US" sz="1200" b="1" u="none" strike="noStrike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복지패러다임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ko-KR" altLang="en-US" sz="1100" b="1" u="none" strike="noStrike" smtClean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▪ 소득보장중심 복지</a:t>
                      </a:r>
                      <a:br>
                        <a:rPr lang="ko-KR" altLang="en-US" sz="1100" b="1" u="none" strike="noStrike" smtClean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</a:br>
                      <a:r>
                        <a:rPr lang="ko-KR" altLang="en-US" sz="1100" b="1" u="none" strike="noStrike" smtClean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▪ 사후적 복지</a:t>
                      </a:r>
                      <a:br>
                        <a:rPr lang="ko-KR" altLang="en-US" sz="1100" b="1" u="none" strike="noStrike" smtClean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</a:br>
                      <a:r>
                        <a:rPr lang="ko-KR" altLang="en-US" sz="1100" b="1" u="none" strike="noStrike" smtClean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▪ 공급자 중심의 일률적 복지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ko-KR" altLang="en-US" sz="1100" b="1" u="none" strike="noStrike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▪ 소득</a:t>
                      </a:r>
                      <a:r>
                        <a:rPr lang="en-US" altLang="ko-KR" sz="1100" b="1" u="none" strike="noStrike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+</a:t>
                      </a:r>
                      <a:r>
                        <a:rPr lang="ko-KR" altLang="en-US" sz="1100" b="1" u="none" strike="noStrike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서비스 균형</a:t>
                      </a:r>
                      <a:br>
                        <a:rPr lang="ko-KR" altLang="en-US" sz="1100" b="1" u="none" strike="noStrike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</a:br>
                      <a:r>
                        <a:rPr lang="ko-KR" altLang="en-US" sz="1100" b="1" u="none" strike="noStrike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▪ 선제적</a:t>
                      </a:r>
                      <a:r>
                        <a:rPr lang="en-US" altLang="ko-KR" sz="1100" b="1" u="none" strike="noStrike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·</a:t>
                      </a:r>
                      <a:r>
                        <a:rPr lang="ko-KR" altLang="en-US" sz="1100" b="1" u="none" strike="noStrike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예방적 복지</a:t>
                      </a:r>
                      <a:br>
                        <a:rPr lang="ko-KR" altLang="en-US" sz="1100" b="1" u="none" strike="noStrike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</a:br>
                      <a:r>
                        <a:rPr lang="ko-KR" altLang="en-US" sz="1100" b="1" u="none" strike="noStrike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▪ 수요자중심의 생애주기별 맞춤형 복지 </a:t>
                      </a:r>
                      <a:endParaRPr lang="ko-KR" altLang="en-US" sz="1100" b="1" i="0" u="none" strike="noStrike">
                        <a:solidFill>
                          <a:srgbClr val="000000"/>
                        </a:solidFill>
                        <a:effectLst/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ko-KR" altLang="en-US" sz="1100" b="1" u="none" strike="noStrike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▪  국민들의 복지만족도 극대화</a:t>
                      </a:r>
                      <a:br>
                        <a:rPr lang="ko-KR" altLang="en-US" sz="1100" b="1" u="none" strike="noStrike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</a:br>
                      <a:r>
                        <a:rPr lang="ko-KR" altLang="en-US" sz="1100" b="1" u="none" strike="noStrike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▪ 복지국가의 정치적</a:t>
                      </a:r>
                      <a:r>
                        <a:rPr lang="en-US" altLang="ko-KR" sz="1100" b="1" u="none" strike="noStrike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, </a:t>
                      </a:r>
                      <a:r>
                        <a:rPr lang="ko-KR" altLang="en-US" sz="1100" b="1" u="none" strike="noStrike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사회적</a:t>
                      </a:r>
                      <a:r>
                        <a:rPr lang="en-US" altLang="ko-KR" sz="1100" b="1" u="none" strike="noStrike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, </a:t>
                      </a:r>
                      <a:r>
                        <a:rPr lang="ko-KR" altLang="en-US" sz="1100" b="1" u="none" strike="noStrike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경제적 지속 가능성 제고</a:t>
                      </a:r>
                      <a:endParaRPr lang="ko-KR" altLang="en-US" sz="1100" b="1" i="0" u="none" strike="noStrike">
                        <a:solidFill>
                          <a:srgbClr val="000000"/>
                        </a:solidFill>
                        <a:effectLst/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9525" marR="9525" marT="9525" marB="0" anchor="ctr"/>
                </a:tc>
              </a:tr>
              <a:tr h="857699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US" altLang="ko-KR" sz="1200" b="1" u="none" strike="noStrike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2. </a:t>
                      </a:r>
                      <a:r>
                        <a:rPr lang="ko-KR" altLang="en-US" sz="1200" b="1" u="none" strike="noStrike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사회보장 </a:t>
                      </a:r>
                      <a:br>
                        <a:rPr lang="ko-KR" altLang="en-US" sz="1200" b="1" u="none" strike="noStrike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</a:br>
                      <a:r>
                        <a:rPr lang="ko-KR" altLang="en-US" sz="1200" b="1" u="none" strike="noStrike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장기발전계획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ko-KR" altLang="en-US" sz="1100" b="1" u="none" strike="noStrike" dirty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▪ 중앙⋅지방 그리고 정부부처 간 분절적 계획수립</a:t>
                      </a:r>
                      <a:br>
                        <a:rPr lang="ko-KR" altLang="en-US" sz="1100" b="1" u="none" strike="noStrike" dirty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</a:br>
                      <a:r>
                        <a:rPr lang="ko-KR" altLang="en-US" sz="1100" b="1" u="none" strike="noStrike" dirty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▪ 관련 발전계획간 연계결여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ko-KR" altLang="en-US" sz="1100" b="1" u="none" strike="noStrike" dirty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▪ 사회보장기본법상 계획이 기초가 되어 모든 복지계획 통합 관리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ko-KR" altLang="en-US" sz="1100" b="1" u="none" strike="noStrike" dirty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▪ 정책의 연계성 및 연속성 보장</a:t>
                      </a:r>
                      <a:br>
                        <a:rPr lang="ko-KR" altLang="en-US" sz="1100" b="1" u="none" strike="noStrike" dirty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</a:br>
                      <a:r>
                        <a:rPr lang="ko-KR" altLang="en-US" sz="1100" b="1" u="none" strike="noStrike" dirty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▪ 정책의 일관성유지로 국민신뢰 확보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alpha val="50000"/>
                      </a:schemeClr>
                    </a:solidFill>
                  </a:tcPr>
                </a:tc>
              </a:tr>
              <a:tr h="857699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US" altLang="ko-KR" sz="1200" b="1" u="none" strike="noStrike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3. </a:t>
                      </a:r>
                      <a:r>
                        <a:rPr lang="ko-KR" altLang="en-US" sz="1200" b="1" u="none" strike="noStrike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복지정책의 조율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ko-KR" altLang="en-US" sz="1100" b="1" u="none" strike="noStrike" dirty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▪ 부처 간 칸막이로 사각지대 및 중복 발생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ko-KR" altLang="en-US" sz="1100" b="1" u="none" strike="noStrike" dirty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▪ 복지정책의 사전조율 의무 및 사회보장위원회의 역할 강화로 부처 간 조정가능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ko-KR" altLang="en-US" sz="1100" b="1" u="none" strike="noStrike" dirty="0" smtClean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▪ 부처 간 칸막이가 허물어짐으로써 사각지대해소 및 정책 실효성 제고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9525" marR="9525" marT="9525" marB="0" anchor="ctr"/>
                </a:tc>
              </a:tr>
              <a:tr h="1009919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US" altLang="ko-KR" sz="1200" b="1" u="none" strike="noStrike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4. </a:t>
                      </a:r>
                      <a:r>
                        <a:rPr lang="ko-KR" altLang="en-US" sz="1200" b="1" u="none" strike="noStrike" dirty="0"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복지전달체계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ko-KR" altLang="en-US" sz="1100" b="1" u="none" strike="noStrike" dirty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▪ 전달체계의 깔때기현상</a:t>
                      </a:r>
                      <a:r>
                        <a:rPr lang="en-US" altLang="ko-KR" sz="1100" b="1" u="none" strike="noStrike" dirty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, </a:t>
                      </a:r>
                      <a:r>
                        <a:rPr lang="ko-KR" altLang="en-US" sz="1100" b="1" u="none" strike="noStrike" dirty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사회보장정보와 사후관리 부재로 재정누수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ko-KR" altLang="en-US" sz="1100" b="1" u="none" strike="noStrike" dirty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▪ 정책 사전조율 의무화</a:t>
                      </a:r>
                      <a:r>
                        <a:rPr lang="en-US" altLang="ko-KR" sz="1100" b="1" u="none" strike="noStrike" dirty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, </a:t>
                      </a:r>
                      <a:r>
                        <a:rPr lang="ko-KR" altLang="en-US" sz="1100" b="1" u="none" strike="noStrike" dirty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통합정보시스템</a:t>
                      </a:r>
                      <a:r>
                        <a:rPr lang="en-US" altLang="ko-KR" sz="1100" b="1" u="none" strike="noStrike" dirty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, </a:t>
                      </a:r>
                      <a:r>
                        <a:rPr lang="ko-KR" altLang="en-US" sz="1100" b="1" u="none" strike="noStrike" dirty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모니터링 체계구축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ko-KR" altLang="en-US" sz="1100" b="1" u="none" strike="noStrike" dirty="0">
                          <a:effectLst/>
                          <a:latin typeface="나눔고딕 ExtraBold" pitchFamily="50" charset="-127"/>
                          <a:ea typeface="나눔고딕 ExtraBold" pitchFamily="50" charset="-127"/>
                        </a:rPr>
                        <a:t>▪ 깔때기 현상 제거로 정책의 효과성과 복지만족도 제고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3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419088" cy="244475"/>
          </a:xfrm>
        </p:spPr>
        <p:txBody>
          <a:bodyPr/>
          <a:lstStyle/>
          <a:p>
            <a:pPr algn="r">
              <a:defRPr/>
            </a:pPr>
            <a:fld id="{616FEFE5-D852-49C5-AFAB-7E5B5F4A8F0F}" type="slidenum">
              <a:rPr lang="en-US" altLang="ko-KR" smtClean="0"/>
              <a:pPr algn="r">
                <a:defRPr/>
              </a:pPr>
              <a:t>22</a:t>
            </a:fld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IV.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복지정책의 과제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2" name="Group 208"/>
          <p:cNvGrpSpPr>
            <a:grpSpLocks/>
          </p:cNvGrpSpPr>
          <p:nvPr/>
        </p:nvGrpSpPr>
        <p:grpSpPr bwMode="auto">
          <a:xfrm>
            <a:off x="584200" y="1412875"/>
            <a:ext cx="4779963" cy="481013"/>
            <a:chOff x="100" y="489"/>
            <a:chExt cx="3011" cy="303"/>
          </a:xfrm>
        </p:grpSpPr>
        <p:grpSp>
          <p:nvGrpSpPr>
            <p:cNvPr id="31756" name="Group 205"/>
            <p:cNvGrpSpPr>
              <a:grpSpLocks/>
            </p:cNvGrpSpPr>
            <p:nvPr/>
          </p:nvGrpSpPr>
          <p:grpSpPr bwMode="auto">
            <a:xfrm>
              <a:off x="265" y="502"/>
              <a:ext cx="2706" cy="265"/>
              <a:chOff x="265" y="502"/>
              <a:chExt cx="2706" cy="265"/>
            </a:xfrm>
          </p:grpSpPr>
          <p:pic>
            <p:nvPicPr>
              <p:cNvPr id="31760" name="Picture 206" descr="tran re"/>
              <p:cNvPicPr preferRelativeResize="0">
                <a:picLocks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1761" name="Picture 207" descr="tran re"/>
              <p:cNvPicPr preferRelativeResize="0">
                <a:picLocks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31757" name="Picture 38" descr="ball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0" y="489"/>
              <a:ext cx="303" cy="3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1758" name="Rectangle 42"/>
            <p:cNvSpPr>
              <a:spLocks noChangeArrowheads="1"/>
            </p:cNvSpPr>
            <p:nvPr/>
          </p:nvSpPr>
          <p:spPr bwMode="auto">
            <a:xfrm>
              <a:off x="407" y="498"/>
              <a:ext cx="2704" cy="24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ko-KR" altLang="en-US" sz="2000">
                  <a:solidFill>
                    <a:srgbClr val="02145E"/>
                  </a:solidFill>
                  <a:latin typeface="HY견고딕" pitchFamily="18" charset="-127"/>
                  <a:ea typeface="HY견고딕" pitchFamily="18" charset="-127"/>
                </a:rPr>
                <a:t>무상급식 </a:t>
              </a:r>
              <a:r>
                <a:rPr kumimoji="0" lang="en-US" altLang="ko-KR" sz="2000">
                  <a:solidFill>
                    <a:srgbClr val="02145E"/>
                  </a:solidFill>
                  <a:latin typeface="HY견고딕" pitchFamily="18" charset="-127"/>
                  <a:ea typeface="HY견고딕" pitchFamily="18" charset="-127"/>
                  <a:sym typeface="Wingdings" pitchFamily="2" charset="2"/>
                </a:rPr>
                <a:t></a:t>
              </a:r>
              <a:r>
                <a:rPr kumimoji="0" lang="ko-KR" altLang="en-US" sz="2000">
                  <a:solidFill>
                    <a:srgbClr val="02145E"/>
                  </a:solidFill>
                  <a:latin typeface="HY견고딕" pitchFamily="18" charset="-127"/>
                  <a:ea typeface="HY견고딕" pitchFamily="18" charset="-127"/>
                </a:rPr>
                <a:t> 우선순위 설정</a:t>
              </a:r>
              <a:endParaRPr kumimoji="0" lang="en-US" altLang="en-US" sz="2000">
                <a:solidFill>
                  <a:srgbClr val="02145E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1759" name="Rectangle 51"/>
            <p:cNvSpPr>
              <a:spLocks noChangeArrowheads="1"/>
            </p:cNvSpPr>
            <p:nvPr/>
          </p:nvSpPr>
          <p:spPr bwMode="auto">
            <a:xfrm>
              <a:off x="138" y="513"/>
              <a:ext cx="223" cy="24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en-US" altLang="ko-KR" sz="2200" dirty="0" smtClean="0">
                  <a:solidFill>
                    <a:srgbClr val="000066"/>
                  </a:solidFill>
                  <a:ea typeface="HY헤드라인M" pitchFamily="18" charset="-127"/>
                </a:rPr>
                <a:t>2</a:t>
              </a:r>
              <a:endParaRPr kumimoji="0" lang="ko-KR" altLang="ko-KR" sz="2200" dirty="0">
                <a:solidFill>
                  <a:srgbClr val="000066"/>
                </a:solidFill>
                <a:ea typeface="HY헤드라인M" pitchFamily="18" charset="-127"/>
              </a:endParaRPr>
            </a:p>
          </p:txBody>
        </p:sp>
      </p:grpSp>
      <p:sp>
        <p:nvSpPr>
          <p:cNvPr id="31749" name="Rectangle 5"/>
          <p:cNvSpPr>
            <a:spLocks noChangeArrowheads="1"/>
          </p:cNvSpPr>
          <p:nvPr/>
        </p:nvSpPr>
        <p:spPr bwMode="invGray">
          <a:xfrm>
            <a:off x="0" y="0"/>
            <a:ext cx="914400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53882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>
            <a:spAutoFit/>
          </a:bodyPr>
          <a:lstStyle/>
          <a:p>
            <a:pPr algn="ctr" latinLnBrk="0"/>
            <a:endParaRPr kumimoji="0" lang="ko-KR" altLang="en-US"/>
          </a:p>
        </p:txBody>
      </p:sp>
      <p:sp>
        <p:nvSpPr>
          <p:cNvPr id="317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latinLnBrk="0"/>
            <a:endParaRPr kumimoji="0" lang="ko-KR" altLang="en-US"/>
          </a:p>
        </p:txBody>
      </p:sp>
      <p:sp>
        <p:nvSpPr>
          <p:cNvPr id="3175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latinLnBrk="0"/>
            <a:endParaRPr kumimoji="0" lang="ko-KR" altLang="en-US"/>
          </a:p>
        </p:txBody>
      </p:sp>
      <p:sp>
        <p:nvSpPr>
          <p:cNvPr id="19" name="TextBox 22"/>
          <p:cNvSpPr txBox="1">
            <a:spLocks noChangeArrowheads="1"/>
          </p:cNvSpPr>
          <p:nvPr/>
        </p:nvSpPr>
        <p:spPr bwMode="auto">
          <a:xfrm>
            <a:off x="395288" y="2663185"/>
            <a:ext cx="8640762" cy="332398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marL="285750" indent="-285750" eaLnBrk="1" latinLnBrk="0" hangingPunct="1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kumimoji="0" lang="ko-KR" altLang="en-US" sz="1700" dirty="0" err="1" smtClean="0">
                <a:latin typeface="HY견고딕" pitchFamily="18" charset="-127"/>
                <a:ea typeface="HY견고딕" pitchFamily="18" charset="-127"/>
              </a:rPr>
              <a:t>가치재</a:t>
            </a:r>
            <a:r>
              <a:rPr kumimoji="0" lang="en-US" altLang="ko-KR" sz="1700" dirty="0" smtClean="0">
                <a:latin typeface="HY견고딕" pitchFamily="18" charset="-127"/>
                <a:ea typeface="HY견고딕" pitchFamily="18" charset="-127"/>
              </a:rPr>
              <a:t>(merit good): </a:t>
            </a:r>
            <a:r>
              <a:rPr kumimoji="0" lang="ko-KR" altLang="en-US" sz="1700" dirty="0" smtClean="0">
                <a:latin typeface="HY견고딕" pitchFamily="18" charset="-127"/>
                <a:ea typeface="HY견고딕" pitchFamily="18" charset="-127"/>
              </a:rPr>
              <a:t>급식</a:t>
            </a:r>
            <a:r>
              <a:rPr kumimoji="0" lang="en-US" altLang="ko-KR" sz="17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0" lang="ko-KR" altLang="en-US" sz="1700" dirty="0" smtClean="0">
                <a:latin typeface="HY견고딕" pitchFamily="18" charset="-127"/>
                <a:ea typeface="HY견고딕" pitchFamily="18" charset="-127"/>
              </a:rPr>
              <a:t>의료서비스 등</a:t>
            </a:r>
            <a:endParaRPr kumimoji="0" lang="en-US" altLang="ko-KR" sz="1700" dirty="0" smtClean="0">
              <a:latin typeface="HY견고딕" pitchFamily="18" charset="-127"/>
              <a:ea typeface="HY견고딕" pitchFamily="18" charset="-127"/>
            </a:endParaRPr>
          </a:p>
          <a:p>
            <a:pPr marL="1028700" lvl="1" eaLnBrk="1" latinLnBrk="0" hangingPunct="1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급식은 전면학교급식</a:t>
            </a:r>
            <a:r>
              <a:rPr kumimoji="0" lang="en-US" altLang="ko-KR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(1997</a:t>
            </a: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kumimoji="0" lang="en-US" altLang="ko-KR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 marL="1028700" lvl="1" eaLnBrk="1" latinLnBrk="0" hangingPunct="1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의료서비스는 전국민건강보험화로 해결</a:t>
            </a:r>
            <a:endParaRPr kumimoji="0" lang="en-US" altLang="ko-KR" sz="1500" dirty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1028700" lvl="1" eaLnBrk="1" latinLnBrk="0" hangingPunct="1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재원부담은 별개의 문제</a:t>
            </a:r>
            <a:endParaRPr kumimoji="0" lang="en-US" altLang="ko-KR" sz="1500" dirty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285750" indent="-285750" eaLnBrk="1" latinLnBrk="0" hangingPunct="1">
              <a:lnSpc>
                <a:spcPct val="150000"/>
              </a:lnSpc>
              <a:buFont typeface="Wingdings" pitchFamily="2" charset="2"/>
              <a:buChar char="§"/>
              <a:defRPr/>
            </a:pPr>
            <a:endParaRPr kumimoji="0" lang="en-US" altLang="ko-KR" sz="700" dirty="0" smtClean="0">
              <a:latin typeface="HY견고딕" pitchFamily="18" charset="-127"/>
              <a:ea typeface="HY견고딕" pitchFamily="18" charset="-127"/>
            </a:endParaRPr>
          </a:p>
          <a:p>
            <a:pPr marL="285750" indent="-285750" eaLnBrk="1" latinLnBrk="0" hangingPunct="1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kumimoji="0" lang="ko-KR" altLang="en-US" sz="1700" dirty="0">
                <a:latin typeface="HY견고딕" pitchFamily="18" charset="-127"/>
                <a:ea typeface="HY견고딕" pitchFamily="18" charset="-127"/>
              </a:rPr>
              <a:t>급식의 우선순위</a:t>
            </a:r>
            <a:endParaRPr kumimoji="0" lang="en-US" altLang="ko-KR" sz="1700" dirty="0">
              <a:latin typeface="HY견고딕" pitchFamily="18" charset="-127"/>
              <a:ea typeface="HY견고딕" pitchFamily="18" charset="-127"/>
            </a:endParaRPr>
          </a:p>
          <a:p>
            <a:pPr marL="1028700" lvl="1" eaLnBrk="1" latinLnBrk="0" hangingPunct="1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방학 중 결식아동</a:t>
            </a:r>
            <a:r>
              <a:rPr kumimoji="0" lang="en-US" altLang="ko-KR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(30</a:t>
            </a:r>
            <a:r>
              <a:rPr kumimoji="0" lang="ko-KR" altLang="en-US" sz="1500" dirty="0" err="1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만명</a:t>
            </a:r>
            <a:r>
              <a:rPr kumimoji="0" lang="en-US" altLang="ko-KR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의 점심과 학기 중 저녁</a:t>
            </a:r>
            <a:r>
              <a:rPr kumimoji="0" lang="en-US" altLang="ko-KR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재원소요 </a:t>
            </a:r>
            <a:r>
              <a:rPr kumimoji="0" lang="en-US" altLang="ko-KR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3,000</a:t>
            </a:r>
            <a:r>
              <a:rPr kumimoji="0" lang="ko-KR" altLang="en-US" sz="1500" dirty="0" err="1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kumimoji="0" lang="en-US" altLang="ko-KR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 marL="1028700" lvl="1" eaLnBrk="1" latinLnBrk="0" hangingPunct="1">
              <a:lnSpc>
                <a:spcPct val="150000"/>
              </a:lnSpc>
              <a:buFont typeface="Wingdings" pitchFamily="2" charset="2"/>
              <a:buChar char="§"/>
              <a:defRPr/>
            </a:pPr>
            <a:endParaRPr kumimoji="0" lang="en-US" altLang="ko-KR" sz="700" dirty="0">
              <a:latin typeface="HY견고딕" pitchFamily="18" charset="-127"/>
              <a:ea typeface="HY견고딕" pitchFamily="18" charset="-127"/>
            </a:endParaRPr>
          </a:p>
          <a:p>
            <a:pPr marL="285750" indent="-285750" eaLnBrk="1" latinLnBrk="0" hangingPunct="1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kumimoji="0" lang="ko-KR" altLang="en-US" sz="1700" dirty="0" smtClean="0">
                <a:latin typeface="HY견고딕" pitchFamily="18" charset="-127"/>
                <a:ea typeface="HY견고딕" pitchFamily="18" charset="-127"/>
              </a:rPr>
              <a:t>낙인효과</a:t>
            </a:r>
            <a:r>
              <a:rPr kumimoji="0" lang="en-US" altLang="ko-KR" sz="1700" dirty="0">
                <a:latin typeface="HY견고딕" pitchFamily="18" charset="-127"/>
                <a:ea typeface="HY견고딕" pitchFamily="18" charset="-127"/>
              </a:rPr>
              <a:t>(stigma effect)</a:t>
            </a:r>
            <a:r>
              <a:rPr kumimoji="0" lang="ko-KR" altLang="en-US" sz="1700" dirty="0">
                <a:latin typeface="HY견고딕" pitchFamily="18" charset="-127"/>
                <a:ea typeface="HY견고딕" pitchFamily="18" charset="-127"/>
              </a:rPr>
              <a:t>의</a:t>
            </a:r>
            <a:r>
              <a:rPr kumimoji="0" lang="en-US" altLang="ko-KR" sz="1700" dirty="0"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sz="1700" dirty="0" smtClean="0">
                <a:latin typeface="HY견고딕" pitchFamily="18" charset="-127"/>
                <a:ea typeface="HY견고딕" pitchFamily="18" charset="-127"/>
              </a:rPr>
              <a:t>해결</a:t>
            </a:r>
            <a:endParaRPr kumimoji="0" lang="en-US" altLang="ko-KR" sz="1700" dirty="0" smtClean="0">
              <a:latin typeface="HY견고딕" pitchFamily="18" charset="-127"/>
              <a:ea typeface="HY견고딕" pitchFamily="18" charset="-127"/>
            </a:endParaRPr>
          </a:p>
          <a:p>
            <a:pPr marL="1028700" lvl="1" eaLnBrk="1" latinLnBrk="0" hangingPunct="1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사회복지통합전산망 </a:t>
            </a:r>
            <a:r>
              <a:rPr kumimoji="0" lang="en-US" altLang="ko-KR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+ School Banking + </a:t>
            </a: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건강보험공단</a:t>
            </a:r>
            <a:r>
              <a:rPr kumimoji="0" lang="en-US" altLang="ko-KR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kumimoji="0" lang="ko-KR" altLang="en-US" sz="1500" dirty="0" err="1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차상위계층</a:t>
            </a:r>
            <a:r>
              <a:rPr kumimoji="0" lang="en-US" altLang="ko-KR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)</a:t>
            </a:r>
          </a:p>
        </p:txBody>
      </p:sp>
      <p:sp>
        <p:nvSpPr>
          <p:cNvPr id="20" name="AutoShape 26"/>
          <p:cNvSpPr>
            <a:spLocks noChangeArrowheads="1"/>
          </p:cNvSpPr>
          <p:nvPr/>
        </p:nvSpPr>
        <p:spPr bwMode="auto">
          <a:xfrm>
            <a:off x="405922" y="2103412"/>
            <a:ext cx="8270534" cy="461963"/>
          </a:xfrm>
          <a:prstGeom prst="roundRect">
            <a:avLst>
              <a:gd name="adj" fmla="val 16930"/>
            </a:avLst>
          </a:prstGeom>
          <a:gradFill rotWithShape="1">
            <a:gsLst>
              <a:gs pos="0">
                <a:srgbClr val="225668"/>
              </a:gs>
              <a:gs pos="50000">
                <a:srgbClr val="317097"/>
              </a:gs>
              <a:gs pos="100000">
                <a:srgbClr val="4DADC7"/>
              </a:gs>
            </a:gsLst>
            <a:lin ang="5400000" scaled="1"/>
          </a:gradFill>
          <a:ln w="3175" algn="ctr">
            <a:solidFill>
              <a:srgbClr val="808080"/>
            </a:solidFill>
            <a:round/>
            <a:headEnd/>
            <a:tailEnd/>
          </a:ln>
          <a:effectLst>
            <a:outerShdw blurRad="25400" dist="25400" dir="27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latinLnBrk="0">
              <a:defRPr/>
            </a:pPr>
            <a:endParaRPr kumimoji="0" lang="ko-KR" altLang="en-US" b="1">
              <a:solidFill>
                <a:srgbClr val="FFFFFF"/>
              </a:solidFill>
              <a:latin typeface="-윤고딕130" pitchFamily="18" charset="-127"/>
              <a:ea typeface="-윤고딕130" pitchFamily="18" charset="-127"/>
            </a:endParaRPr>
          </a:p>
        </p:txBody>
      </p:sp>
      <p:pic>
        <p:nvPicPr>
          <p:cNvPr id="21" name="Picture 45" descr="그림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8691" y="2234363"/>
            <a:ext cx="19526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575816" y="2092300"/>
            <a:ext cx="8748712" cy="40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>
              <a:lnSpc>
                <a:spcPct val="150000"/>
              </a:lnSpc>
            </a:pPr>
            <a:r>
              <a:rPr kumimoji="0" lang="ko-KR" altLang="en-US" sz="16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국민합의로 결정된 </a:t>
            </a:r>
            <a:r>
              <a:rPr kumimoji="0" lang="ko-KR" altLang="en-US" sz="1600" dirty="0" err="1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재원하에서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 운선순위 설정이 핵심</a:t>
            </a:r>
            <a:endParaRPr kumimoji="0" lang="ko-KR" altLang="en-US" sz="16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419088" cy="244475"/>
          </a:xfrm>
        </p:spPr>
        <p:txBody>
          <a:bodyPr/>
          <a:lstStyle/>
          <a:p>
            <a:pPr algn="r">
              <a:defRPr/>
            </a:pPr>
            <a:fld id="{616FEFE5-D852-49C5-AFAB-7E5B5F4A8F0F}" type="slidenum">
              <a:rPr lang="en-US" altLang="ko-KR" smtClean="0"/>
              <a:pPr algn="r">
                <a:defRPr/>
              </a:pPr>
              <a:t>23</a:t>
            </a:fld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IV.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복지정책의 과제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2" name="Group 208"/>
          <p:cNvGrpSpPr>
            <a:grpSpLocks/>
          </p:cNvGrpSpPr>
          <p:nvPr/>
        </p:nvGrpSpPr>
        <p:grpSpPr bwMode="auto">
          <a:xfrm>
            <a:off x="584200" y="1412875"/>
            <a:ext cx="6003925" cy="481013"/>
            <a:chOff x="100" y="489"/>
            <a:chExt cx="3011" cy="303"/>
          </a:xfrm>
        </p:grpSpPr>
        <p:grpSp>
          <p:nvGrpSpPr>
            <p:cNvPr id="32780" name="Group 205"/>
            <p:cNvGrpSpPr>
              <a:grpSpLocks/>
            </p:cNvGrpSpPr>
            <p:nvPr/>
          </p:nvGrpSpPr>
          <p:grpSpPr bwMode="auto">
            <a:xfrm>
              <a:off x="265" y="502"/>
              <a:ext cx="2706" cy="265"/>
              <a:chOff x="265" y="502"/>
              <a:chExt cx="2706" cy="265"/>
            </a:xfrm>
          </p:grpSpPr>
          <p:pic>
            <p:nvPicPr>
              <p:cNvPr id="32784" name="Picture 206" descr="tran re"/>
              <p:cNvPicPr preferRelativeResize="0">
                <a:picLocks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2785" name="Picture 207" descr="tran re"/>
              <p:cNvPicPr preferRelativeResize="0">
                <a:picLocks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32781" name="Picture 38" descr="ball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0" y="489"/>
              <a:ext cx="261" cy="3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2782" name="Rectangle 42"/>
            <p:cNvSpPr>
              <a:spLocks noChangeArrowheads="1"/>
            </p:cNvSpPr>
            <p:nvPr/>
          </p:nvSpPr>
          <p:spPr bwMode="auto">
            <a:xfrm>
              <a:off x="407" y="498"/>
              <a:ext cx="2704" cy="24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ko-KR" altLang="en-US" sz="2000" dirty="0">
                  <a:solidFill>
                    <a:srgbClr val="02145E"/>
                  </a:solidFill>
                  <a:latin typeface="HY견고딕" pitchFamily="18" charset="-127"/>
                  <a:ea typeface="HY견고딕" pitchFamily="18" charset="-127"/>
                </a:rPr>
                <a:t>무상의료 </a:t>
              </a:r>
              <a:r>
                <a:rPr kumimoji="0" lang="en-US" altLang="ko-KR" sz="2000" dirty="0">
                  <a:solidFill>
                    <a:srgbClr val="02145E"/>
                  </a:solidFill>
                  <a:latin typeface="HY견고딕" pitchFamily="18" charset="-127"/>
                  <a:ea typeface="HY견고딕" pitchFamily="18" charset="-127"/>
                  <a:sym typeface="Wingdings" pitchFamily="2" charset="2"/>
                </a:rPr>
                <a:t></a:t>
              </a:r>
              <a:r>
                <a:rPr kumimoji="0" lang="ko-KR" altLang="en-US" sz="2000" dirty="0">
                  <a:solidFill>
                    <a:srgbClr val="02145E"/>
                  </a:solidFill>
                  <a:latin typeface="HY견고딕" pitchFamily="18" charset="-127"/>
                  <a:ea typeface="HY견고딕" pitchFamily="18" charset="-127"/>
                </a:rPr>
                <a:t> 건강보험재정안정화</a:t>
              </a:r>
              <a:endParaRPr kumimoji="0" lang="en-US" altLang="en-US" sz="2000" dirty="0">
                <a:solidFill>
                  <a:srgbClr val="02145E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2783" name="Rectangle 51"/>
            <p:cNvSpPr>
              <a:spLocks noChangeArrowheads="1"/>
            </p:cNvSpPr>
            <p:nvPr/>
          </p:nvSpPr>
          <p:spPr bwMode="auto">
            <a:xfrm>
              <a:off x="138" y="513"/>
              <a:ext cx="223" cy="24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en-US" altLang="ko-KR" sz="2200" dirty="0" smtClean="0">
                  <a:solidFill>
                    <a:srgbClr val="000066"/>
                  </a:solidFill>
                  <a:ea typeface="HY헤드라인M" pitchFamily="18" charset="-127"/>
                </a:rPr>
                <a:t>3</a:t>
              </a:r>
              <a:endParaRPr kumimoji="0" lang="ko-KR" altLang="ko-KR" sz="2200" dirty="0">
                <a:solidFill>
                  <a:srgbClr val="000066"/>
                </a:solidFill>
                <a:ea typeface="HY헤드라인M" pitchFamily="18" charset="-127"/>
              </a:endParaRPr>
            </a:p>
          </p:txBody>
        </p:sp>
      </p:grpSp>
      <p:sp>
        <p:nvSpPr>
          <p:cNvPr id="32773" name="Rectangle 5"/>
          <p:cNvSpPr>
            <a:spLocks noChangeArrowheads="1"/>
          </p:cNvSpPr>
          <p:nvPr/>
        </p:nvSpPr>
        <p:spPr bwMode="invGray">
          <a:xfrm>
            <a:off x="0" y="0"/>
            <a:ext cx="914400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53882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>
            <a:spAutoFit/>
          </a:bodyPr>
          <a:lstStyle/>
          <a:p>
            <a:pPr algn="ctr" latinLnBrk="0"/>
            <a:endParaRPr kumimoji="0" lang="ko-KR" altLang="en-US"/>
          </a:p>
        </p:txBody>
      </p:sp>
      <p:sp>
        <p:nvSpPr>
          <p:cNvPr id="327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latinLnBrk="0"/>
            <a:endParaRPr kumimoji="0" lang="ko-KR" altLang="en-US"/>
          </a:p>
        </p:txBody>
      </p:sp>
      <p:sp>
        <p:nvSpPr>
          <p:cNvPr id="3277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latinLnBrk="0"/>
            <a:endParaRPr kumimoji="0" lang="ko-KR" altLang="en-US"/>
          </a:p>
        </p:txBody>
      </p:sp>
      <p:sp>
        <p:nvSpPr>
          <p:cNvPr id="19" name="TextBox 22"/>
          <p:cNvSpPr txBox="1">
            <a:spLocks noChangeArrowheads="1"/>
          </p:cNvSpPr>
          <p:nvPr/>
        </p:nvSpPr>
        <p:spPr bwMode="auto">
          <a:xfrm>
            <a:off x="395288" y="2663185"/>
            <a:ext cx="8281168" cy="279307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marL="285750" indent="-285750" eaLnBrk="1" latinLnBrk="0" hangingPunct="1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kumimoji="0" lang="ko-KR" altLang="en-US" sz="1700" dirty="0" smtClean="0">
                <a:latin typeface="HY견고딕" pitchFamily="18" charset="-127"/>
                <a:ea typeface="HY견고딕" pitchFamily="18" charset="-127"/>
              </a:rPr>
              <a:t>무상의료의 재정소요는 </a:t>
            </a:r>
            <a:r>
              <a:rPr kumimoji="0" lang="en-US" altLang="ko-KR" sz="1700" dirty="0" smtClean="0">
                <a:latin typeface="HY견고딕" pitchFamily="18" charset="-127"/>
                <a:ea typeface="HY견고딕" pitchFamily="18" charset="-127"/>
              </a:rPr>
              <a:t>13~56</a:t>
            </a:r>
            <a:r>
              <a:rPr kumimoji="0" lang="ko-KR" altLang="en-US" sz="1700" dirty="0" smtClean="0">
                <a:latin typeface="HY견고딕" pitchFamily="18" charset="-127"/>
                <a:ea typeface="HY견고딕" pitchFamily="18" charset="-127"/>
              </a:rPr>
              <a:t>조원</a:t>
            </a:r>
            <a:endParaRPr kumimoji="0" lang="en-US" altLang="ko-KR" sz="1700" dirty="0" smtClean="0">
              <a:latin typeface="HY견고딕" pitchFamily="18" charset="-127"/>
              <a:ea typeface="HY견고딕" pitchFamily="18" charset="-127"/>
            </a:endParaRPr>
          </a:p>
          <a:p>
            <a:pPr marL="285750" indent="-285750" eaLnBrk="1" latinLnBrk="0" hangingPunct="1">
              <a:lnSpc>
                <a:spcPct val="150000"/>
              </a:lnSpc>
              <a:buFont typeface="Wingdings" pitchFamily="2" charset="2"/>
              <a:buChar char="§"/>
              <a:defRPr/>
            </a:pPr>
            <a:endParaRPr kumimoji="0" lang="en-US" altLang="ko-KR" sz="700" dirty="0" smtClean="0">
              <a:latin typeface="HY견고딕" pitchFamily="18" charset="-127"/>
              <a:ea typeface="HY견고딕" pitchFamily="18" charset="-127"/>
            </a:endParaRPr>
          </a:p>
          <a:p>
            <a:pPr marL="285750" indent="-285750" eaLnBrk="1" latinLnBrk="0" hangingPunct="1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kumimoji="0" lang="ko-KR" altLang="en-US" sz="1700" dirty="0" smtClean="0">
                <a:latin typeface="HY견고딕" pitchFamily="18" charset="-127"/>
                <a:ea typeface="HY견고딕" pitchFamily="18" charset="-127"/>
              </a:rPr>
              <a:t>건강</a:t>
            </a:r>
            <a:r>
              <a:rPr kumimoji="0" lang="ko-KR" altLang="en-US" sz="1600" dirty="0" smtClean="0">
                <a:latin typeface="HY견고딕" pitchFamily="18" charset="-127"/>
                <a:ea typeface="HY견고딕" pitchFamily="18" charset="-127"/>
              </a:rPr>
              <a:t>보험재정적자는 </a:t>
            </a:r>
            <a:r>
              <a:rPr kumimoji="0" lang="en-US" altLang="ko-KR" sz="1600" dirty="0">
                <a:latin typeface="HY견고딕" pitchFamily="18" charset="-127"/>
                <a:ea typeface="HY견고딕" pitchFamily="18" charset="-127"/>
              </a:rPr>
              <a:t>1997</a:t>
            </a:r>
            <a:r>
              <a:rPr kumimoji="0" lang="ko-KR" altLang="en-US" sz="1600" dirty="0">
                <a:latin typeface="HY견고딕" pitchFamily="18" charset="-127"/>
                <a:ea typeface="HY견고딕" pitchFamily="18" charset="-127"/>
              </a:rPr>
              <a:t>년부터 </a:t>
            </a:r>
            <a:r>
              <a:rPr kumimoji="0" lang="en-US" altLang="ko-KR" sz="1600" dirty="0">
                <a:latin typeface="HY견고딕" pitchFamily="18" charset="-127"/>
                <a:ea typeface="HY견고딕" pitchFamily="18" charset="-127"/>
              </a:rPr>
              <a:t>2,409</a:t>
            </a:r>
            <a:r>
              <a:rPr kumimoji="0" lang="ko-KR" altLang="en-US" sz="1600" dirty="0" err="1">
                <a:latin typeface="HY견고딕" pitchFamily="18" charset="-127"/>
                <a:ea typeface="HY견고딕" pitchFamily="18" charset="-127"/>
              </a:rPr>
              <a:t>억원</a:t>
            </a:r>
            <a:r>
              <a:rPr kumimoji="0" lang="ko-KR" altLang="en-US" sz="1600" dirty="0">
                <a:latin typeface="HY견고딕" pitchFamily="18" charset="-127"/>
                <a:ea typeface="HY견고딕" pitchFamily="18" charset="-127"/>
              </a:rPr>
              <a:t> 적자 발생시작</a:t>
            </a:r>
            <a:r>
              <a:rPr kumimoji="0" lang="en-US" altLang="ko-KR" sz="1600" dirty="0">
                <a:latin typeface="HY견고딕" pitchFamily="18" charset="-127"/>
                <a:ea typeface="HY견고딕" pitchFamily="18" charset="-127"/>
              </a:rPr>
              <a:t>, 2001</a:t>
            </a:r>
            <a:r>
              <a:rPr kumimoji="0" lang="ko-KR" altLang="en-US" sz="1600" dirty="0">
                <a:latin typeface="HY견고딕" pitchFamily="18" charset="-127"/>
                <a:ea typeface="HY견고딕" pitchFamily="18" charset="-127"/>
              </a:rPr>
              <a:t>년은 의약분업과 수가인상으로 적자 확대</a:t>
            </a:r>
            <a:r>
              <a:rPr kumimoji="0" lang="en-US" altLang="ko-KR" sz="1600" dirty="0">
                <a:latin typeface="HY견고딕" pitchFamily="18" charset="-127"/>
                <a:ea typeface="HY견고딕" pitchFamily="18" charset="-127"/>
              </a:rPr>
              <a:t>:</a:t>
            </a:r>
            <a:r>
              <a:rPr kumimoji="0" lang="ko-KR" altLang="en-US" sz="1600" dirty="0"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en-US" altLang="ko-KR" sz="1600" dirty="0">
                <a:latin typeface="HY견고딕" pitchFamily="18" charset="-127"/>
                <a:ea typeface="HY견고딕" pitchFamily="18" charset="-127"/>
              </a:rPr>
              <a:t>2</a:t>
            </a:r>
            <a:r>
              <a:rPr kumimoji="0" lang="ko-KR" altLang="en-US" sz="1600" dirty="0">
                <a:latin typeface="HY견고딕" pitchFamily="18" charset="-127"/>
                <a:ea typeface="HY견고딕" pitchFamily="18" charset="-127"/>
              </a:rPr>
              <a:t>조</a:t>
            </a:r>
            <a:r>
              <a:rPr kumimoji="0" lang="en-US" altLang="ko-KR" sz="1600" dirty="0">
                <a:latin typeface="HY견고딕" pitchFamily="18" charset="-127"/>
                <a:ea typeface="HY견고딕" pitchFamily="18" charset="-127"/>
              </a:rPr>
              <a:t>3,369</a:t>
            </a:r>
            <a:r>
              <a:rPr kumimoji="0" lang="ko-KR" altLang="en-US" sz="1600" dirty="0" err="1">
                <a:latin typeface="HY견고딕" pitchFamily="18" charset="-127"/>
                <a:ea typeface="HY견고딕" pitchFamily="18" charset="-127"/>
              </a:rPr>
              <a:t>억원</a:t>
            </a:r>
            <a:r>
              <a:rPr kumimoji="0" lang="ko-KR" altLang="en-US" sz="1600" dirty="0"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en-US" altLang="ko-KR" sz="1600" dirty="0">
                <a:latin typeface="HY견고딕" pitchFamily="18" charset="-127"/>
                <a:ea typeface="HY견고딕" pitchFamily="18" charset="-127"/>
              </a:rPr>
              <a:t>, 2010</a:t>
            </a:r>
            <a:r>
              <a:rPr kumimoji="0" lang="ko-KR" altLang="en-US" sz="1600" dirty="0" err="1">
                <a:latin typeface="HY견고딕" pitchFamily="18" charset="-127"/>
                <a:ea typeface="HY견고딕" pitchFamily="18" charset="-127"/>
              </a:rPr>
              <a:t>년말</a:t>
            </a:r>
            <a:r>
              <a:rPr kumimoji="0" lang="ko-KR" altLang="en-US" sz="1600" dirty="0"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en-US" altLang="ko-KR" sz="1600" dirty="0">
                <a:latin typeface="HY견고딕" pitchFamily="18" charset="-127"/>
                <a:ea typeface="HY견고딕" pitchFamily="18" charset="-127"/>
              </a:rPr>
              <a:t>1</a:t>
            </a:r>
            <a:r>
              <a:rPr kumimoji="0" lang="ko-KR" altLang="en-US" sz="1600" dirty="0">
                <a:latin typeface="HY견고딕" pitchFamily="18" charset="-127"/>
                <a:ea typeface="HY견고딕" pitchFamily="18" charset="-127"/>
              </a:rPr>
              <a:t>조</a:t>
            </a:r>
            <a:r>
              <a:rPr kumimoji="0" lang="en-US" altLang="ko-KR" sz="1600" dirty="0">
                <a:latin typeface="HY견고딕" pitchFamily="18" charset="-127"/>
                <a:ea typeface="HY견고딕" pitchFamily="18" charset="-127"/>
              </a:rPr>
              <a:t>3,000</a:t>
            </a:r>
            <a:r>
              <a:rPr kumimoji="0" lang="ko-KR" altLang="en-US" sz="1600" dirty="0" err="1">
                <a:latin typeface="HY견고딕" pitchFamily="18" charset="-127"/>
                <a:ea typeface="HY견고딕" pitchFamily="18" charset="-127"/>
              </a:rPr>
              <a:t>억원</a:t>
            </a:r>
            <a:r>
              <a:rPr kumimoji="0" lang="ko-KR" altLang="en-US" sz="1600" dirty="0">
                <a:latin typeface="HY견고딕" pitchFamily="18" charset="-127"/>
                <a:ea typeface="HY견고딕" pitchFamily="18" charset="-127"/>
              </a:rPr>
              <a:t> 적자추정  </a:t>
            </a:r>
            <a:endParaRPr kumimoji="0" lang="en-US" altLang="ko-KR" sz="1600" dirty="0">
              <a:latin typeface="HY견고딕" pitchFamily="18" charset="-127"/>
              <a:ea typeface="HY견고딕" pitchFamily="18" charset="-127"/>
            </a:endParaRPr>
          </a:p>
          <a:p>
            <a:pPr marL="1028700" lvl="1" latinLnBrk="0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sym typeface="Wingdings" pitchFamily="2" charset="2"/>
              </a:rPr>
              <a:t>과거 재정추이는 </a:t>
            </a:r>
            <a:r>
              <a:rPr kumimoji="0" lang="en-US" altLang="ko-KR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sym typeface="Wingdings" pitchFamily="2" charset="2"/>
              </a:rPr>
              <a:t>Cyclic Behavior</a:t>
            </a:r>
            <a:r>
              <a:rPr kumimoji="0" lang="en-US" altLang="ko-KR" sz="15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sym typeface="Wingdings" pitchFamily="2" charset="2"/>
              </a:rPr>
              <a:t>: </a:t>
            </a:r>
            <a:r>
              <a:rPr kumimoji="0" lang="ko-KR" altLang="en-US" sz="15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sym typeface="Wingdings" pitchFamily="2" charset="2"/>
              </a:rPr>
              <a:t>흑자면 </a:t>
            </a:r>
            <a:r>
              <a:rPr kumimoji="0" lang="ko-KR" altLang="en-US" sz="1500" dirty="0" err="1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sym typeface="Wingdings" pitchFamily="2" charset="2"/>
              </a:rPr>
              <a:t>보장성</a:t>
            </a: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sym typeface="Wingdings" pitchFamily="2" charset="2"/>
              </a:rPr>
              <a:t> 강화</a:t>
            </a:r>
            <a:r>
              <a:rPr kumimoji="0" lang="en-US" altLang="ko-KR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sym typeface="Wingdings" pitchFamily="2" charset="2"/>
              </a:rPr>
              <a:t>, </a:t>
            </a: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sym typeface="Wingdings" pitchFamily="2" charset="2"/>
              </a:rPr>
              <a:t>적자면 세금 아니면 부담금으로 보전</a:t>
            </a: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endParaRPr kumimoji="0" lang="en-US" altLang="ko-KR" sz="150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1028700" lvl="1" latinLnBrk="0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kumimoji="0" lang="ko-KR" altLang="en-US" sz="15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sym typeface="Wingdings" pitchFamily="2" charset="2"/>
              </a:rPr>
              <a:t>단순히 </a:t>
            </a: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sym typeface="Wingdings" pitchFamily="2" charset="2"/>
              </a:rPr>
              <a:t>지불제도를 바꿔서 해결될 내용이 </a:t>
            </a:r>
            <a:r>
              <a:rPr kumimoji="0" lang="ko-KR" altLang="en-US" sz="15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sym typeface="Wingdings" pitchFamily="2" charset="2"/>
              </a:rPr>
              <a:t>아니라 건강보장체계에 </a:t>
            </a: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sym typeface="Wingdings" pitchFamily="2" charset="2"/>
              </a:rPr>
              <a:t>대한 근본적인 변화 필요</a:t>
            </a:r>
            <a:r>
              <a:rPr kumimoji="0" lang="en-US" altLang="ko-KR" sz="15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sym typeface="Wingdings" pitchFamily="2" charset="2"/>
              </a:rPr>
              <a:t>!!!</a:t>
            </a:r>
            <a:endParaRPr kumimoji="0" lang="en-US" altLang="ko-KR" sz="1500" dirty="0">
              <a:solidFill>
                <a:srgbClr val="000000"/>
              </a:solidFill>
              <a:latin typeface="HY견고딕" pitchFamily="18" charset="-127"/>
              <a:ea typeface="HY견고딕" pitchFamily="18" charset="-127"/>
              <a:sym typeface="Wingdings" pitchFamily="2" charset="2"/>
            </a:endParaRPr>
          </a:p>
        </p:txBody>
      </p:sp>
      <p:sp>
        <p:nvSpPr>
          <p:cNvPr id="20" name="AutoShape 26"/>
          <p:cNvSpPr>
            <a:spLocks noChangeArrowheads="1"/>
          </p:cNvSpPr>
          <p:nvPr/>
        </p:nvSpPr>
        <p:spPr bwMode="auto">
          <a:xfrm>
            <a:off x="405922" y="2103412"/>
            <a:ext cx="8270534" cy="461963"/>
          </a:xfrm>
          <a:prstGeom prst="roundRect">
            <a:avLst>
              <a:gd name="adj" fmla="val 16930"/>
            </a:avLst>
          </a:prstGeom>
          <a:gradFill rotWithShape="1">
            <a:gsLst>
              <a:gs pos="0">
                <a:srgbClr val="225668"/>
              </a:gs>
              <a:gs pos="50000">
                <a:srgbClr val="317097"/>
              </a:gs>
              <a:gs pos="100000">
                <a:srgbClr val="4DADC7"/>
              </a:gs>
            </a:gsLst>
            <a:lin ang="5400000" scaled="1"/>
          </a:gradFill>
          <a:ln w="3175" algn="ctr">
            <a:solidFill>
              <a:srgbClr val="808080"/>
            </a:solidFill>
            <a:round/>
            <a:headEnd/>
            <a:tailEnd/>
          </a:ln>
          <a:effectLst>
            <a:outerShdw blurRad="25400" dist="25400" dir="27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latinLnBrk="0">
              <a:defRPr/>
            </a:pPr>
            <a:endParaRPr kumimoji="0" lang="ko-KR" altLang="en-US" b="1">
              <a:solidFill>
                <a:srgbClr val="FFFFFF"/>
              </a:solidFill>
              <a:latin typeface="-윤고딕130" pitchFamily="18" charset="-127"/>
              <a:ea typeface="-윤고딕130" pitchFamily="18" charset="-127"/>
            </a:endParaRPr>
          </a:p>
        </p:txBody>
      </p:sp>
      <p:pic>
        <p:nvPicPr>
          <p:cNvPr id="21" name="Picture 45" descr="그림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8691" y="2234363"/>
            <a:ext cx="19526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575816" y="2092300"/>
            <a:ext cx="8748712" cy="40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>
              <a:lnSpc>
                <a:spcPct val="150000"/>
              </a:lnSpc>
            </a:pPr>
            <a:r>
              <a:rPr kumimoji="0" lang="ko-KR" altLang="en-US" sz="16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무상의료는 무상이 아니다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! 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젊은 세대에겐 감당 할 수 없는 짐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!</a:t>
            </a:r>
            <a:endParaRPr kumimoji="0" lang="ko-KR" altLang="en-US" sz="16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419088" cy="244475"/>
          </a:xfrm>
        </p:spPr>
        <p:txBody>
          <a:bodyPr/>
          <a:lstStyle/>
          <a:p>
            <a:pPr algn="r">
              <a:defRPr/>
            </a:pPr>
            <a:fld id="{616FEFE5-D852-49C5-AFAB-7E5B5F4A8F0F}" type="slidenum">
              <a:rPr lang="en-US" altLang="ko-KR" smtClean="0"/>
              <a:pPr algn="r">
                <a:defRPr/>
              </a:pPr>
              <a:t>24</a:t>
            </a:fld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TextBox 22"/>
          <p:cNvSpPr txBox="1">
            <a:spLocks noChangeArrowheads="1"/>
          </p:cNvSpPr>
          <p:nvPr/>
        </p:nvSpPr>
        <p:spPr bwMode="auto">
          <a:xfrm>
            <a:off x="396875" y="1980704"/>
            <a:ext cx="8424863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kumimoji="0" lang="en-US" altLang="ko-KR" dirty="0">
                <a:latin typeface="HY견고딕" pitchFamily="18" charset="-127"/>
                <a:ea typeface="HY견고딕" pitchFamily="18" charset="-127"/>
              </a:rPr>
              <a:t> Behavioral response!</a:t>
            </a:r>
          </a:p>
          <a:p>
            <a:pPr latinLnBrk="0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kumimoji="0" lang="en-US" altLang="ko-KR" dirty="0">
                <a:latin typeface="HY견고딕" pitchFamily="18" charset="-127"/>
                <a:ea typeface="HY견고딕" pitchFamily="18" charset="-127"/>
              </a:rPr>
              <a:t> Hearth Tax → </a:t>
            </a:r>
            <a:r>
              <a:rPr kumimoji="0" lang="en-US" altLang="ko-KR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Window Tax (1696-1851</a:t>
            </a:r>
            <a:r>
              <a:rPr kumimoji="0" lang="en-US" altLang="ko-K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r>
              <a:rPr kumimoji="0" lang="ko-KR" altLang="en-US" dirty="0" smtClean="0">
                <a:latin typeface="HY견고딕" pitchFamily="18" charset="-127"/>
                <a:ea typeface="HY견고딕" pitchFamily="18" charset="-127"/>
              </a:rPr>
              <a:t> </a:t>
            </a:r>
            <a:endParaRPr kumimoji="0" lang="ko-KR" altLang="en-US" dirty="0">
              <a:latin typeface="HY견고딕" pitchFamily="18" charset="-127"/>
              <a:ea typeface="HY견고딕" pitchFamily="18" charset="-127"/>
            </a:endParaRPr>
          </a:p>
          <a:p>
            <a:pPr latinLnBrk="0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kumimoji="0" lang="ko-KR" altLang="en-US" dirty="0">
                <a:latin typeface="HY견고딕" pitchFamily="18" charset="-127"/>
                <a:ea typeface="HY견고딕" pitchFamily="18" charset="-127"/>
              </a:rPr>
              <a:t> 책임성 </a:t>
            </a:r>
            <a:r>
              <a:rPr kumimoji="0" lang="en-US" altLang="ko-KR" dirty="0">
                <a:latin typeface="HY견고딕" pitchFamily="18" charset="-127"/>
                <a:ea typeface="HY견고딕" pitchFamily="18" charset="-127"/>
              </a:rPr>
              <a:t>– </a:t>
            </a:r>
            <a:r>
              <a:rPr kumimoji="0" lang="ko-KR" altLang="en-US" dirty="0">
                <a:latin typeface="HY견고딕" pitchFamily="18" charset="-127"/>
                <a:ea typeface="HY견고딕" pitchFamily="18" charset="-127"/>
              </a:rPr>
              <a:t>과학성 </a:t>
            </a:r>
            <a:r>
              <a:rPr kumimoji="0" lang="en-US" altLang="ko-KR" dirty="0">
                <a:latin typeface="HY견고딕" pitchFamily="18" charset="-127"/>
                <a:ea typeface="HY견고딕" pitchFamily="18" charset="-127"/>
              </a:rPr>
              <a:t>– </a:t>
            </a:r>
            <a:r>
              <a:rPr kumimoji="0" lang="ko-KR" altLang="en-US" dirty="0">
                <a:latin typeface="HY견고딕" pitchFamily="18" charset="-127"/>
                <a:ea typeface="HY견고딕" pitchFamily="18" charset="-127"/>
              </a:rPr>
              <a:t>일관성 </a:t>
            </a:r>
          </a:p>
          <a:p>
            <a:pPr latinLnBrk="0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kumimoji="0" lang="ko-KR" altLang="en-US" dirty="0">
                <a:latin typeface="HY견고딕" pitchFamily="18" charset="-127"/>
                <a:ea typeface="HY견고딕" pitchFamily="18" charset="-127"/>
              </a:rPr>
              <a:t> 조선왕조실록</a:t>
            </a:r>
            <a:r>
              <a:rPr kumimoji="0" lang="en-US" altLang="ko-KR" dirty="0">
                <a:latin typeface="HY견고딕" pitchFamily="18" charset="-127"/>
                <a:ea typeface="HY견고딕" pitchFamily="18" charset="-127"/>
              </a:rPr>
              <a:t>:  http://sillok.history.go.kr</a:t>
            </a:r>
          </a:p>
        </p:txBody>
      </p:sp>
      <p:pic>
        <p:nvPicPr>
          <p:cNvPr id="12" name="Picture 4" descr="ros11285_p16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2219" y="1935659"/>
            <a:ext cx="3253139" cy="235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직사각형 3"/>
          <p:cNvSpPr/>
          <p:nvPr/>
        </p:nvSpPr>
        <p:spPr>
          <a:xfrm>
            <a:off x="764921" y="4221187"/>
            <a:ext cx="6336704" cy="21929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latinLnBrk="0" hangingPunct="0">
              <a:lnSpc>
                <a:spcPct val="150000"/>
              </a:lnSpc>
            </a:pPr>
            <a:r>
              <a:rPr kumimoji="0"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&lt;</a:t>
            </a:r>
            <a:r>
              <a:rPr kumimoji="0"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사례 </a:t>
            </a:r>
            <a:r>
              <a:rPr kumimoji="0"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1&gt; </a:t>
            </a:r>
            <a:r>
              <a:rPr kumimoji="0"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소통과 정책</a:t>
            </a:r>
            <a:endParaRPr kumimoji="0" lang="en-US" altLang="ko-KR" sz="1400" dirty="0" smtClean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0" latinLnBrk="0" hangingPunct="0">
              <a:lnSpc>
                <a:spcPct val="150000"/>
              </a:lnSpc>
            </a:pPr>
            <a:r>
              <a:rPr kumimoji="0" lang="en-US" altLang="ko-KR" sz="14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sz="14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세종 </a:t>
            </a:r>
            <a:r>
              <a:rPr kumimoji="0" lang="en-US" altLang="ko-KR" sz="14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12</a:t>
            </a:r>
            <a:r>
              <a:rPr kumimoji="0" lang="ko-KR" altLang="en-US" sz="14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kumimoji="0" lang="en-US" altLang="ko-KR" sz="14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(1430) </a:t>
            </a:r>
            <a:r>
              <a:rPr kumimoji="0" lang="ko-KR" altLang="en-US" sz="1400" dirty="0" err="1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손실답험법</a:t>
            </a:r>
            <a:r>
              <a:rPr kumimoji="0" lang="ko-KR" altLang="en-US" sz="14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 검토시작</a:t>
            </a:r>
            <a:r>
              <a:rPr kumimoji="0" lang="en-US" altLang="ko-KR" sz="14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kumimoji="0" lang="ko-KR" altLang="en-US" sz="14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세종</a:t>
            </a:r>
            <a:r>
              <a:rPr kumimoji="0" lang="en-US" altLang="ko-KR" sz="14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20</a:t>
            </a:r>
            <a:r>
              <a:rPr kumimoji="0" lang="ko-KR" altLang="en-US" sz="14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년 </a:t>
            </a:r>
            <a:r>
              <a:rPr kumimoji="0" lang="en-US" altLang="ko-KR" sz="14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r>
              <a:rPr kumimoji="0" lang="ko-KR" altLang="en-US" sz="14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월</a:t>
            </a:r>
            <a:r>
              <a:rPr kumimoji="0" lang="en-US" altLang="ko-KR" sz="14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10</a:t>
            </a:r>
            <a:r>
              <a:rPr kumimoji="0" lang="ko-KR" altLang="en-US" sz="14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일</a:t>
            </a:r>
            <a:r>
              <a:rPr kumimoji="0" lang="en-US" altLang="ko-KR" sz="14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kumimoji="0" lang="en-US" altLang="ko-KR" sz="1400" dirty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0" latinLnBrk="0" hangingPunct="0">
              <a:lnSpc>
                <a:spcPct val="150000"/>
              </a:lnSpc>
            </a:pPr>
            <a:r>
              <a:rPr kumimoji="0" lang="en-US" altLang="ko-KR" sz="14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→ </a:t>
            </a:r>
            <a:r>
              <a:rPr kumimoji="0" lang="ko-KR" altLang="en-US" sz="14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공법도입 국민투표 </a:t>
            </a:r>
            <a:r>
              <a:rPr kumimoji="0" lang="en-US" altLang="ko-KR" sz="14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(17</a:t>
            </a:r>
            <a:r>
              <a:rPr kumimoji="0" lang="ko-KR" altLang="en-US" sz="1400" dirty="0" err="1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만명</a:t>
            </a:r>
            <a:r>
              <a:rPr kumimoji="0" lang="ko-KR" altLang="en-US" sz="14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 중 </a:t>
            </a:r>
            <a:r>
              <a:rPr kumimoji="0" lang="en-US" altLang="ko-KR" sz="14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60% </a:t>
            </a:r>
            <a:r>
              <a:rPr kumimoji="0" lang="ko-KR" altLang="en-US" sz="14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찬성</a:t>
            </a:r>
            <a:r>
              <a:rPr kumimoji="0" lang="en-US" altLang="ko-KR" sz="14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 eaLnBrk="0" latinLnBrk="0" hangingPunct="0">
              <a:lnSpc>
                <a:spcPct val="150000"/>
              </a:lnSpc>
            </a:pPr>
            <a:r>
              <a:rPr kumimoji="0" lang="ko-KR" altLang="en-US" sz="14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→ </a:t>
            </a:r>
            <a:r>
              <a:rPr kumimoji="0" lang="ko-KR" altLang="en-US" sz="14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시범실시</a:t>
            </a:r>
            <a:r>
              <a:rPr kumimoji="0" lang="en-US" altLang="ko-KR" sz="14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kumimoji="0" lang="ko-KR" altLang="en-US" sz="14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전라도</a:t>
            </a:r>
            <a:r>
              <a:rPr kumimoji="0" lang="en-US" altLang="ko-KR" sz="14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,</a:t>
            </a:r>
            <a:r>
              <a:rPr kumimoji="0" lang="ko-KR" altLang="en-US" sz="14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경상도</a:t>
            </a:r>
            <a:r>
              <a:rPr kumimoji="0" lang="en-US" altLang="ko-KR" sz="14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0" lang="ko-KR" altLang="en-US" sz="14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경기도</a:t>
            </a:r>
            <a:r>
              <a:rPr kumimoji="0" lang="en-US" altLang="ko-KR" sz="14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) </a:t>
            </a:r>
          </a:p>
          <a:p>
            <a:pPr eaLnBrk="0" latinLnBrk="0" hangingPunct="0">
              <a:lnSpc>
                <a:spcPct val="150000"/>
              </a:lnSpc>
            </a:pPr>
            <a:r>
              <a:rPr kumimoji="0" lang="en-US" altLang="ko-KR" sz="14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→ </a:t>
            </a:r>
            <a:r>
              <a:rPr kumimoji="0" lang="ko-KR" altLang="en-US" sz="14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세종 </a:t>
            </a:r>
            <a:r>
              <a:rPr kumimoji="0" lang="en-US" altLang="ko-KR" sz="14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26</a:t>
            </a:r>
            <a:r>
              <a:rPr kumimoji="0" lang="ko-KR" altLang="en-US" sz="14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kumimoji="0" lang="en-US" altLang="ko-KR" sz="14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(1444) </a:t>
            </a:r>
            <a:r>
              <a:rPr kumimoji="0" lang="ko-KR" altLang="en-US" sz="14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연분</a:t>
            </a:r>
            <a:r>
              <a:rPr kumimoji="0" lang="en-US" altLang="ko-KR" sz="14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9</a:t>
            </a:r>
            <a:r>
              <a:rPr kumimoji="0" lang="ko-KR" altLang="en-US" sz="14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등</a:t>
            </a:r>
            <a:r>
              <a:rPr kumimoji="0" lang="en-US" altLang="ko-KR" sz="14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0" lang="ko-KR" altLang="en-US" sz="14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전분</a:t>
            </a:r>
            <a:r>
              <a:rPr kumimoji="0" lang="en-US" altLang="ko-KR" sz="14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r>
              <a:rPr kumimoji="0" lang="ko-KR" altLang="en-US" sz="1400" dirty="0" err="1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등제</a:t>
            </a:r>
            <a:endParaRPr kumimoji="0" lang="en-US" altLang="ko-KR" sz="140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0" latinLnBrk="0" hangingPunct="0">
              <a:lnSpc>
                <a:spcPct val="150000"/>
              </a:lnSpc>
            </a:pPr>
            <a:endParaRPr kumimoji="0" lang="en-US" altLang="ko-KR" sz="70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0" latinLnBrk="0" hangingPunct="0">
              <a:lnSpc>
                <a:spcPct val="150000"/>
              </a:lnSpc>
            </a:pPr>
            <a:r>
              <a:rPr kumimoji="0"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&lt;</a:t>
            </a:r>
            <a:r>
              <a:rPr kumimoji="0" lang="ko-KR" altLang="en-US" sz="1400" dirty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사례 </a:t>
            </a:r>
            <a:r>
              <a:rPr kumimoji="0"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2&gt; </a:t>
            </a:r>
            <a:r>
              <a:rPr kumimoji="0"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시장경제</a:t>
            </a:r>
            <a:r>
              <a:rPr kumimoji="0"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kumimoji="0"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세종의 저울</a:t>
            </a:r>
            <a:endParaRPr kumimoji="0" lang="ko-KR" altLang="en-US" sz="14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552450" y="533400"/>
            <a:ext cx="6838950" cy="563563"/>
          </a:xfrm>
        </p:spPr>
        <p:txBody>
          <a:bodyPr/>
          <a:lstStyle/>
          <a:p>
            <a:pPr eaLnBrk="1" hangingPunct="1"/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V.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결론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바른 정책과 신뢰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14" name="Group 208"/>
          <p:cNvGrpSpPr>
            <a:grpSpLocks/>
          </p:cNvGrpSpPr>
          <p:nvPr/>
        </p:nvGrpSpPr>
        <p:grpSpPr bwMode="auto">
          <a:xfrm>
            <a:off x="584200" y="1412875"/>
            <a:ext cx="6003925" cy="481013"/>
            <a:chOff x="100" y="489"/>
            <a:chExt cx="3011" cy="303"/>
          </a:xfrm>
        </p:grpSpPr>
        <p:grpSp>
          <p:nvGrpSpPr>
            <p:cNvPr id="15" name="Group 205"/>
            <p:cNvGrpSpPr>
              <a:grpSpLocks/>
            </p:cNvGrpSpPr>
            <p:nvPr/>
          </p:nvGrpSpPr>
          <p:grpSpPr bwMode="auto">
            <a:xfrm>
              <a:off x="265" y="502"/>
              <a:ext cx="2706" cy="265"/>
              <a:chOff x="265" y="502"/>
              <a:chExt cx="2706" cy="265"/>
            </a:xfrm>
          </p:grpSpPr>
          <p:pic>
            <p:nvPicPr>
              <p:cNvPr id="19" name="Picture 206" descr="tran re"/>
              <p:cNvPicPr preferRelativeResize="0">
                <a:picLocks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207" descr="tran re"/>
              <p:cNvPicPr preferRelativeResize="0">
                <a:picLocks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16" name="Picture 38" descr="ball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00" y="489"/>
              <a:ext cx="261" cy="3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Rectangle 42"/>
            <p:cNvSpPr>
              <a:spLocks noChangeArrowheads="1"/>
            </p:cNvSpPr>
            <p:nvPr/>
          </p:nvSpPr>
          <p:spPr bwMode="auto">
            <a:xfrm>
              <a:off x="407" y="498"/>
              <a:ext cx="2704" cy="24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ko-KR" altLang="en-US" sz="2000" dirty="0" smtClean="0">
                  <a:solidFill>
                    <a:srgbClr val="02145E"/>
                  </a:solidFill>
                  <a:latin typeface="HY견고딕" pitchFamily="18" charset="-127"/>
                  <a:ea typeface="HY견고딕" pitchFamily="18" charset="-127"/>
                </a:rPr>
                <a:t>바른 정책 </a:t>
              </a:r>
              <a:endParaRPr kumimoji="0" lang="en-US" altLang="en-US" sz="2000" dirty="0">
                <a:solidFill>
                  <a:srgbClr val="02145E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8" name="Rectangle 51"/>
            <p:cNvSpPr>
              <a:spLocks noChangeArrowheads="1"/>
            </p:cNvSpPr>
            <p:nvPr/>
          </p:nvSpPr>
          <p:spPr bwMode="auto">
            <a:xfrm>
              <a:off x="138" y="513"/>
              <a:ext cx="223" cy="24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en-US" altLang="ko-KR" sz="2200" dirty="0">
                  <a:solidFill>
                    <a:srgbClr val="000066"/>
                  </a:solidFill>
                  <a:ea typeface="HY헤드라인M" pitchFamily="18" charset="-127"/>
                </a:rPr>
                <a:t>1</a:t>
              </a:r>
              <a:endParaRPr kumimoji="0" lang="ko-KR" altLang="ko-KR" sz="2200" dirty="0">
                <a:solidFill>
                  <a:srgbClr val="000066"/>
                </a:solidFill>
                <a:ea typeface="HY헤드라인M" pitchFamily="18" charset="-127"/>
              </a:endParaRPr>
            </a:p>
          </p:txBody>
        </p:sp>
      </p:grpSp>
      <p:sp>
        <p:nvSpPr>
          <p:cNvPr id="22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419088" cy="244475"/>
          </a:xfrm>
        </p:spPr>
        <p:txBody>
          <a:bodyPr/>
          <a:lstStyle/>
          <a:p>
            <a:pPr algn="r">
              <a:defRPr/>
            </a:pPr>
            <a:fld id="{616FEFE5-D852-49C5-AFAB-7E5B5F4A8F0F}" type="slidenum">
              <a:rPr lang="en-US" altLang="ko-KR" smtClean="0"/>
              <a:pPr algn="r">
                <a:defRPr/>
              </a:pPr>
              <a:t>25</a:t>
            </a:fld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1" name="TextBox 22"/>
          <p:cNvSpPr txBox="1">
            <a:spLocks noChangeArrowheads="1"/>
          </p:cNvSpPr>
          <p:nvPr/>
        </p:nvSpPr>
        <p:spPr bwMode="auto">
          <a:xfrm>
            <a:off x="396875" y="2039119"/>
            <a:ext cx="8424863" cy="54943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9pPr>
          </a:lstStyle>
          <a:p>
            <a:pPr eaLnBrk="1" latinLnBrk="0" hangingPunct="1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kumimoji="0" lang="en-US" altLang="ko-KR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dirty="0">
                <a:latin typeface="HY견고딕" pitchFamily="18" charset="-127"/>
                <a:ea typeface="HY견고딕" pitchFamily="18" charset="-127"/>
              </a:rPr>
              <a:t>정부</a:t>
            </a:r>
            <a:r>
              <a:rPr kumimoji="0" lang="en-US" altLang="ko-KR" dirty="0">
                <a:latin typeface="HY견고딕" pitchFamily="18" charset="-127"/>
                <a:ea typeface="HY견고딕" pitchFamily="18" charset="-127"/>
              </a:rPr>
              <a:t>-</a:t>
            </a:r>
            <a:r>
              <a:rPr kumimoji="0" lang="ko-KR" altLang="en-US" dirty="0">
                <a:latin typeface="HY견고딕" pitchFamily="18" charset="-127"/>
                <a:ea typeface="HY견고딕" pitchFamily="18" charset="-127"/>
              </a:rPr>
              <a:t>국회</a:t>
            </a:r>
            <a:r>
              <a:rPr kumimoji="0" lang="en-US" altLang="ko-KR" dirty="0">
                <a:latin typeface="HY견고딕" pitchFamily="18" charset="-127"/>
                <a:ea typeface="HY견고딕" pitchFamily="18" charset="-127"/>
              </a:rPr>
              <a:t>-</a:t>
            </a:r>
            <a:r>
              <a:rPr kumimoji="0" lang="ko-KR" altLang="en-US" dirty="0">
                <a:latin typeface="HY견고딕" pitchFamily="18" charset="-127"/>
                <a:ea typeface="HY견고딕" pitchFamily="18" charset="-127"/>
              </a:rPr>
              <a:t>전문가</a:t>
            </a:r>
            <a:r>
              <a:rPr kumimoji="0" lang="en-US" altLang="ko-KR" dirty="0">
                <a:latin typeface="HY견고딕" pitchFamily="18" charset="-127"/>
                <a:ea typeface="HY견고딕" pitchFamily="18" charset="-127"/>
              </a:rPr>
              <a:t>-</a:t>
            </a:r>
            <a:r>
              <a:rPr kumimoji="0" lang="ko-KR" altLang="en-US" dirty="0">
                <a:latin typeface="HY견고딕" pitchFamily="18" charset="-127"/>
                <a:ea typeface="HY견고딕" pitchFamily="18" charset="-127"/>
              </a:rPr>
              <a:t>언론에 대한 신뢰상실 → 경제위기 → 국가위기</a:t>
            </a:r>
          </a:p>
          <a:p>
            <a:pPr eaLnBrk="1" latinLnBrk="0" hangingPunct="1">
              <a:lnSpc>
                <a:spcPct val="150000"/>
              </a:lnSpc>
              <a:defRPr/>
            </a:pPr>
            <a:r>
              <a:rPr kumimoji="0" lang="ko-KR" altLang="en-US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kumimoji="0" lang="en-US" altLang="ko-KR" dirty="0" smtClean="0">
                <a:latin typeface="HY견고딕" pitchFamily="18" charset="-127"/>
                <a:ea typeface="HY견고딕" pitchFamily="18" charset="-127"/>
              </a:rPr>
              <a:t>: </a:t>
            </a:r>
            <a:r>
              <a:rPr kumimoji="0" lang="ko-KR" altLang="en-US" dirty="0" err="1">
                <a:latin typeface="HY견고딕" pitchFamily="18" charset="-127"/>
                <a:ea typeface="HY견고딕" pitchFamily="18" charset="-127"/>
              </a:rPr>
              <a:t>후쿠야마</a:t>
            </a:r>
            <a:r>
              <a:rPr kumimoji="0" lang="en-US" altLang="ko-KR" dirty="0">
                <a:latin typeface="HY견고딕" pitchFamily="18" charset="-127"/>
                <a:ea typeface="HY견고딕" pitchFamily="18" charset="-127"/>
              </a:rPr>
              <a:t>,『</a:t>
            </a:r>
            <a:r>
              <a:rPr kumimoji="0" lang="ko-KR" altLang="en-US" dirty="0">
                <a:latin typeface="HY견고딕" pitchFamily="18" charset="-127"/>
                <a:ea typeface="HY견고딕" pitchFamily="18" charset="-127"/>
              </a:rPr>
              <a:t>트러스트 </a:t>
            </a:r>
            <a:r>
              <a:rPr kumimoji="0" lang="en-US" altLang="ko-KR" dirty="0">
                <a:latin typeface="HY견고딕" pitchFamily="18" charset="-127"/>
                <a:ea typeface="HY견고딕" pitchFamily="18" charset="-127"/>
              </a:rPr>
              <a:t>(Trust)』</a:t>
            </a:r>
            <a:r>
              <a:rPr kumimoji="0" lang="en-US" altLang="ko-KR" dirty="0" smtClean="0">
                <a:latin typeface="HY견고딕" pitchFamily="18" charset="-127"/>
                <a:ea typeface="HY견고딕" pitchFamily="18" charset="-127"/>
              </a:rPr>
              <a:t>1995</a:t>
            </a:r>
          </a:p>
          <a:p>
            <a:pPr eaLnBrk="1" latinLnBrk="0" hangingPunct="1">
              <a:lnSpc>
                <a:spcPct val="150000"/>
              </a:lnSpc>
              <a:defRPr/>
            </a:pPr>
            <a:endParaRPr kumimoji="0" lang="en-US" altLang="ko-KR" dirty="0">
              <a:latin typeface="HY견고딕" pitchFamily="18" charset="-127"/>
              <a:ea typeface="HY견고딕" pitchFamily="18" charset="-127"/>
            </a:endParaRPr>
          </a:p>
          <a:p>
            <a:pPr eaLnBrk="1" latinLnBrk="0" hangingPunct="1">
              <a:lnSpc>
                <a:spcPct val="150000"/>
              </a:lnSpc>
              <a:defRPr/>
            </a:pPr>
            <a:endParaRPr kumimoji="0" lang="en-US" altLang="ko-KR" sz="900" dirty="0">
              <a:latin typeface="HY견고딕" pitchFamily="18" charset="-127"/>
              <a:ea typeface="HY견고딕" pitchFamily="18" charset="-127"/>
            </a:endParaRPr>
          </a:p>
          <a:p>
            <a:pPr eaLnBrk="1" latinLnBrk="0" hangingPunct="1">
              <a:lnSpc>
                <a:spcPct val="150000"/>
              </a:lnSpc>
              <a:buFont typeface="Wingdings" pitchFamily="2" charset="2"/>
              <a:buChar char="§"/>
              <a:defRPr/>
            </a:pPr>
            <a:endParaRPr kumimoji="0" lang="en-US" altLang="ko-KR" sz="900" dirty="0">
              <a:latin typeface="HY견고딕" pitchFamily="18" charset="-127"/>
              <a:ea typeface="HY견고딕" pitchFamily="18" charset="-127"/>
            </a:endParaRPr>
          </a:p>
          <a:p>
            <a:pPr eaLnBrk="1" latinLnBrk="0" hangingPunct="1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kumimoji="0" lang="ko-KR" altLang="en-US" dirty="0" smtClean="0">
                <a:latin typeface="HY견고딕" pitchFamily="18" charset="-127"/>
                <a:ea typeface="HY견고딕" pitchFamily="18" charset="-127"/>
              </a:rPr>
              <a:t> 신뢰</a:t>
            </a:r>
            <a:r>
              <a:rPr kumimoji="0" lang="en-US" altLang="ko-KR" dirty="0">
                <a:latin typeface="HY견고딕" pitchFamily="18" charset="-127"/>
                <a:ea typeface="HY견고딕" pitchFamily="18" charset="-127"/>
              </a:rPr>
              <a:t>(Trust) = </a:t>
            </a:r>
            <a:r>
              <a:rPr kumimoji="0" lang="ko-KR" altLang="en-US" dirty="0">
                <a:latin typeface="HY견고딕" pitchFamily="18" charset="-127"/>
                <a:ea typeface="HY견고딕" pitchFamily="18" charset="-127"/>
              </a:rPr>
              <a:t>사회적 자본</a:t>
            </a:r>
            <a:r>
              <a:rPr kumimoji="0" lang="en-US" altLang="ko-KR" dirty="0">
                <a:latin typeface="HY견고딕" pitchFamily="18" charset="-127"/>
                <a:ea typeface="HY견고딕" pitchFamily="18" charset="-127"/>
              </a:rPr>
              <a:t>(Social Capital) </a:t>
            </a:r>
          </a:p>
          <a:p>
            <a:pPr marL="285750" indent="-285750" eaLnBrk="1" latinLnBrk="0" hangingPunct="1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사회나 시장에서 신뢰가 형성되어야 거래비용과 분쟁이 줄어들어 저비용</a:t>
            </a:r>
            <a:r>
              <a:rPr kumimoji="0" lang="en-US" altLang="ko-KR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-</a:t>
            </a: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고효율 가능</a:t>
            </a:r>
          </a:p>
          <a:p>
            <a:pPr eaLnBrk="1" latinLnBrk="0" hangingPunct="1">
              <a:lnSpc>
                <a:spcPct val="150000"/>
              </a:lnSpc>
              <a:buFont typeface="Wingdings" pitchFamily="2" charset="2"/>
              <a:buChar char="§"/>
              <a:defRPr/>
            </a:pPr>
            <a:endParaRPr kumimoji="0" lang="ko-KR" altLang="en-US" sz="900" dirty="0">
              <a:latin typeface="HY견고딕" pitchFamily="18" charset="-127"/>
              <a:ea typeface="HY견고딕" pitchFamily="18" charset="-127"/>
            </a:endParaRPr>
          </a:p>
          <a:p>
            <a:pPr eaLnBrk="1" latinLnBrk="0" hangingPunct="1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kumimoji="0" lang="ko-KR" altLang="en-US" dirty="0" smtClean="0">
                <a:latin typeface="HY견고딕" pitchFamily="18" charset="-127"/>
                <a:ea typeface="HY견고딕" pitchFamily="18" charset="-127"/>
              </a:rPr>
              <a:t> 한국은 </a:t>
            </a:r>
            <a:r>
              <a:rPr kumimoji="0" lang="ko-KR" altLang="en-US" dirty="0">
                <a:latin typeface="HY견고딕" pitchFamily="18" charset="-127"/>
                <a:ea typeface="HY견고딕" pitchFamily="18" charset="-127"/>
              </a:rPr>
              <a:t>가족을 넘어선 신뢰는 저조 </a:t>
            </a:r>
          </a:p>
          <a:p>
            <a:pPr marL="285750" indent="-285750" eaLnBrk="1" latinLnBrk="0" hangingPunct="1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일본</a:t>
            </a:r>
            <a:r>
              <a:rPr kumimoji="0" lang="en-US" altLang="ko-KR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독일</a:t>
            </a:r>
            <a:r>
              <a:rPr kumimoji="0" lang="en-US" altLang="ko-KR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고 신뢰사회      </a:t>
            </a:r>
          </a:p>
          <a:p>
            <a:pPr marL="285750" indent="-285750" eaLnBrk="1" latinLnBrk="0" hangingPunct="1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미국</a:t>
            </a:r>
            <a:r>
              <a:rPr kumimoji="0" lang="en-US" altLang="ko-KR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개인주의 그러나 신뢰사회</a:t>
            </a:r>
          </a:p>
          <a:p>
            <a:pPr marL="285750" indent="-285750" eaLnBrk="1" latinLnBrk="0" hangingPunct="1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박정희대통령의 역할</a:t>
            </a:r>
            <a:r>
              <a:rPr kumimoji="0" lang="en-US" altLang="ko-KR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kumimoji="0" lang="ko-KR" altLang="en-US" sz="15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효율적인 정부주도 정책이 정부에 대한 국민신뢰를 바탕으로 대한민국이라는 공동체의 큰 신뢰를 형성</a:t>
            </a:r>
          </a:p>
          <a:p>
            <a:pPr marL="285750" indent="-285750" eaLnBrk="1" latinLnBrk="0" hangingPunct="1">
              <a:lnSpc>
                <a:spcPct val="150000"/>
              </a:lnSpc>
              <a:buFont typeface="Wingdings" pitchFamily="2" charset="2"/>
              <a:buChar char="Ø"/>
              <a:defRPr/>
            </a:pPr>
            <a:endParaRPr kumimoji="0" lang="ko-KR" altLang="en-US" sz="1500" dirty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latinLnBrk="0" hangingPunct="1">
              <a:lnSpc>
                <a:spcPct val="150000"/>
              </a:lnSpc>
              <a:buFont typeface="Wingdings" pitchFamily="2" charset="2"/>
              <a:buChar char="§"/>
              <a:defRPr/>
            </a:pPr>
            <a:endParaRPr kumimoji="0" lang="ko-KR" altLang="en-US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1" name="그림 11" descr="sss.bmp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03900" y="2592189"/>
            <a:ext cx="1144588" cy="1401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그림 11" descr="gnzndi.bmp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19925" y="2592189"/>
            <a:ext cx="1214438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552450" y="533400"/>
            <a:ext cx="6838950" cy="563563"/>
          </a:xfrm>
        </p:spPr>
        <p:txBody>
          <a:bodyPr/>
          <a:lstStyle/>
          <a:p>
            <a:pPr eaLnBrk="1" hangingPunct="1"/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V.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결론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바른 정책과 신뢰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14" name="Group 208"/>
          <p:cNvGrpSpPr>
            <a:grpSpLocks/>
          </p:cNvGrpSpPr>
          <p:nvPr/>
        </p:nvGrpSpPr>
        <p:grpSpPr bwMode="auto">
          <a:xfrm>
            <a:off x="584200" y="1412875"/>
            <a:ext cx="6003925" cy="481013"/>
            <a:chOff x="100" y="489"/>
            <a:chExt cx="3011" cy="303"/>
          </a:xfrm>
        </p:grpSpPr>
        <p:grpSp>
          <p:nvGrpSpPr>
            <p:cNvPr id="15" name="Group 205"/>
            <p:cNvGrpSpPr>
              <a:grpSpLocks/>
            </p:cNvGrpSpPr>
            <p:nvPr/>
          </p:nvGrpSpPr>
          <p:grpSpPr bwMode="auto">
            <a:xfrm>
              <a:off x="265" y="502"/>
              <a:ext cx="2706" cy="265"/>
              <a:chOff x="265" y="502"/>
              <a:chExt cx="2706" cy="265"/>
            </a:xfrm>
          </p:grpSpPr>
          <p:pic>
            <p:nvPicPr>
              <p:cNvPr id="19" name="Picture 206" descr="tran re"/>
              <p:cNvPicPr preferRelativeResize="0">
                <a:picLocks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207" descr="tran re"/>
              <p:cNvPicPr preferRelativeResize="0">
                <a:picLocks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265" y="502"/>
                <a:ext cx="2706" cy="2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16" name="Picture 38" descr="ball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00" y="489"/>
              <a:ext cx="261" cy="3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Rectangle 42"/>
            <p:cNvSpPr>
              <a:spLocks noChangeArrowheads="1"/>
            </p:cNvSpPr>
            <p:nvPr/>
          </p:nvSpPr>
          <p:spPr bwMode="auto">
            <a:xfrm>
              <a:off x="407" y="498"/>
              <a:ext cx="2704" cy="247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ko-KR" altLang="en-US" sz="2000" dirty="0" smtClean="0">
                  <a:solidFill>
                    <a:srgbClr val="02145E"/>
                  </a:solidFill>
                  <a:latin typeface="HY견고딕" pitchFamily="18" charset="-127"/>
                  <a:ea typeface="HY견고딕" pitchFamily="18" charset="-127"/>
                </a:rPr>
                <a:t>신뢰</a:t>
              </a:r>
              <a:endParaRPr kumimoji="0" lang="en-US" altLang="en-US" sz="2000" dirty="0">
                <a:solidFill>
                  <a:srgbClr val="02145E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8" name="Rectangle 51"/>
            <p:cNvSpPr>
              <a:spLocks noChangeArrowheads="1"/>
            </p:cNvSpPr>
            <p:nvPr/>
          </p:nvSpPr>
          <p:spPr bwMode="auto">
            <a:xfrm>
              <a:off x="138" y="513"/>
              <a:ext cx="223" cy="24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</p:spPr>
          <p:txBody>
            <a:bodyPr wrap="none" lIns="91412" tIns="45707" rIns="91412" bIns="45707" anchor="ctr"/>
            <a:lstStyle/>
            <a:p>
              <a:pPr defTabSz="1279525" latinLnBrk="0"/>
              <a:r>
                <a:rPr kumimoji="0" lang="en-US" altLang="ko-KR" sz="2200" dirty="0" smtClean="0">
                  <a:solidFill>
                    <a:srgbClr val="000066"/>
                  </a:solidFill>
                  <a:ea typeface="HY헤드라인M" pitchFamily="18" charset="-127"/>
                </a:rPr>
                <a:t>2</a:t>
              </a:r>
              <a:endParaRPr kumimoji="0" lang="ko-KR" altLang="ko-KR" sz="2200" dirty="0">
                <a:solidFill>
                  <a:srgbClr val="000066"/>
                </a:solidFill>
                <a:ea typeface="HY헤드라인M" pitchFamily="18" charset="-127"/>
              </a:endParaRPr>
            </a:p>
          </p:txBody>
        </p:sp>
      </p:grpSp>
      <p:sp>
        <p:nvSpPr>
          <p:cNvPr id="22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572528" y="6500834"/>
            <a:ext cx="419088" cy="244475"/>
          </a:xfrm>
        </p:spPr>
        <p:txBody>
          <a:bodyPr/>
          <a:lstStyle/>
          <a:p>
            <a:pPr algn="r">
              <a:defRPr/>
            </a:pPr>
            <a:fld id="{616FEFE5-D852-49C5-AFAB-7E5B5F4A8F0F}" type="slidenum">
              <a:rPr lang="en-US" altLang="ko-KR" smtClean="0"/>
              <a:pPr algn="r">
                <a:defRPr/>
              </a:pPr>
              <a:t>26</a:t>
            </a:fld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3-main_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87425" y="1500174"/>
            <a:ext cx="7185025" cy="2000264"/>
          </a:xfrm>
        </p:spPr>
        <p:txBody>
          <a:bodyPr/>
          <a:lstStyle/>
          <a:p>
            <a:pPr>
              <a:defRPr/>
            </a:pPr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3600" b="0" dirty="0" smtClean="0">
                <a:solidFill>
                  <a:schemeClr val="tx1">
                    <a:lumMod val="50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감사합니다</a:t>
            </a:r>
            <a:r>
              <a:rPr lang="en-US" altLang="ko-KR" sz="3600" b="0" dirty="0" smtClean="0">
                <a:solidFill>
                  <a:schemeClr val="tx1">
                    <a:lumMod val="50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.</a:t>
            </a:r>
            <a:endParaRPr lang="en-US" altLang="ko-KR" sz="3600" b="0" dirty="0">
              <a:solidFill>
                <a:schemeClr val="tx1">
                  <a:lumMod val="50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3796" name="그림 4" descr="로.jpg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harpenSoften amount="50000"/>
                    </a14:imgEffect>
                    <a14:imgEffect>
                      <a14:brightnessContrast contrast="1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7731125" y="6021388"/>
            <a:ext cx="944563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>
              <a:schemeClr val="accent1"/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25TGp_sky_light">
  <a:themeElements>
    <a:clrScheme name="sample 2">
      <a:dk1>
        <a:srgbClr val="003366"/>
      </a:dk1>
      <a:lt1>
        <a:srgbClr val="FFFFFF"/>
      </a:lt1>
      <a:dk2>
        <a:srgbClr val="51A0B9"/>
      </a:dk2>
      <a:lt2>
        <a:srgbClr val="DDDDDD"/>
      </a:lt2>
      <a:accent1>
        <a:srgbClr val="438ACB"/>
      </a:accent1>
      <a:accent2>
        <a:srgbClr val="77AE26"/>
      </a:accent2>
      <a:accent3>
        <a:srgbClr val="FFFFFF"/>
      </a:accent3>
      <a:accent4>
        <a:srgbClr val="002A56"/>
      </a:accent4>
      <a:accent5>
        <a:srgbClr val="B0C4E2"/>
      </a:accent5>
      <a:accent6>
        <a:srgbClr val="6B9D21"/>
      </a:accent6>
      <a:hlink>
        <a:srgbClr val="6E815B"/>
      </a:hlink>
      <a:folHlink>
        <a:srgbClr val="90A8B0"/>
      </a:folHlink>
    </a:clrScheme>
    <a:fontScheme name="samp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tx2"/>
            </a:gs>
            <a:gs pos="100000">
              <a:schemeClr val="accent1"/>
            </a:gs>
          </a:gsLst>
          <a:lin ang="0" scaled="1"/>
        </a:gradFill>
        <a:ln w="19050" cap="flat" cmpd="sng" algn="ctr">
          <a:solidFill>
            <a:srgbClr val="FFFFFF"/>
          </a:solidFill>
          <a:prstDash val="solid"/>
          <a:round/>
          <a:headEnd type="none" w="med" len="med"/>
          <a:tailEnd type="none" w="med" len="med"/>
        </a:ln>
        <a:effectLst>
          <a:outerShdw dist="53882" dir="2700000" algn="ctr" rotWithShape="0">
            <a:schemeClr val="tx1">
              <a:alpha val="50000"/>
            </a:schemeClr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tx2"/>
            </a:gs>
            <a:gs pos="100000">
              <a:schemeClr val="accent1"/>
            </a:gs>
          </a:gsLst>
          <a:lin ang="0" scaled="1"/>
        </a:gradFill>
        <a:ln w="19050" cap="flat" cmpd="sng" algn="ctr">
          <a:solidFill>
            <a:srgbClr val="FFFFFF"/>
          </a:solidFill>
          <a:prstDash val="solid"/>
          <a:round/>
          <a:headEnd type="none" w="med" len="med"/>
          <a:tailEnd type="none" w="med" len="med"/>
        </a:ln>
        <a:effectLst>
          <a:outerShdw dist="53882" dir="2700000" algn="ctr" rotWithShape="0">
            <a:schemeClr val="tx1">
              <a:alpha val="50000"/>
            </a:schemeClr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ample 1">
        <a:dk1>
          <a:srgbClr val="30311D"/>
        </a:dk1>
        <a:lt1>
          <a:srgbClr val="FFFFFF"/>
        </a:lt1>
        <a:dk2>
          <a:srgbClr val="866D10"/>
        </a:dk2>
        <a:lt2>
          <a:srgbClr val="DDDDDD"/>
        </a:lt2>
        <a:accent1>
          <a:srgbClr val="345C22"/>
        </a:accent1>
        <a:accent2>
          <a:srgbClr val="93B75F"/>
        </a:accent2>
        <a:accent3>
          <a:srgbClr val="FFFFFF"/>
        </a:accent3>
        <a:accent4>
          <a:srgbClr val="272817"/>
        </a:accent4>
        <a:accent5>
          <a:srgbClr val="AEB5AB"/>
        </a:accent5>
        <a:accent6>
          <a:srgbClr val="85A655"/>
        </a:accent6>
        <a:hlink>
          <a:srgbClr val="557B97"/>
        </a:hlink>
        <a:folHlink>
          <a:srgbClr val="A1A18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003366"/>
        </a:dk1>
        <a:lt1>
          <a:srgbClr val="FFFFFF"/>
        </a:lt1>
        <a:dk2>
          <a:srgbClr val="51A0B9"/>
        </a:dk2>
        <a:lt2>
          <a:srgbClr val="DDDDDD"/>
        </a:lt2>
        <a:accent1>
          <a:srgbClr val="438ACB"/>
        </a:accent1>
        <a:accent2>
          <a:srgbClr val="77AE26"/>
        </a:accent2>
        <a:accent3>
          <a:srgbClr val="FFFFFF"/>
        </a:accent3>
        <a:accent4>
          <a:srgbClr val="002A56"/>
        </a:accent4>
        <a:accent5>
          <a:srgbClr val="B0C4E2"/>
        </a:accent5>
        <a:accent6>
          <a:srgbClr val="6B9D21"/>
        </a:accent6>
        <a:hlink>
          <a:srgbClr val="6E815B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000066"/>
        </a:dk1>
        <a:lt1>
          <a:srgbClr val="FFFFFF"/>
        </a:lt1>
        <a:dk2>
          <a:srgbClr val="BC7D30"/>
        </a:dk2>
        <a:lt2>
          <a:srgbClr val="DDDDDD"/>
        </a:lt2>
        <a:accent1>
          <a:srgbClr val="29B8E5"/>
        </a:accent1>
        <a:accent2>
          <a:srgbClr val="4E87EE"/>
        </a:accent2>
        <a:accent3>
          <a:srgbClr val="FFFFFF"/>
        </a:accent3>
        <a:accent4>
          <a:srgbClr val="000056"/>
        </a:accent4>
        <a:accent5>
          <a:srgbClr val="ACD8F0"/>
        </a:accent5>
        <a:accent6>
          <a:srgbClr val="467AD8"/>
        </a:accent6>
        <a:hlink>
          <a:srgbClr val="6ACAA1"/>
        </a:hlink>
        <a:folHlink>
          <a:srgbClr val="DEC4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225TGp_sky_light</Template>
  <TotalTime>1423</TotalTime>
  <Words>1783</Words>
  <Application>Microsoft Office PowerPoint</Application>
  <PresentationFormat>화면 슬라이드 쇼(4:3)</PresentationFormat>
  <Paragraphs>385</Paragraphs>
  <Slides>27</Slides>
  <Notes>25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27</vt:i4>
      </vt:variant>
    </vt:vector>
  </HeadingPairs>
  <TitlesOfParts>
    <vt:vector size="28" baseType="lpstr">
      <vt:lpstr>225TGp_sky_light</vt:lpstr>
      <vt:lpstr>슬라이드 1</vt:lpstr>
      <vt:lpstr>슬라이드 2</vt:lpstr>
      <vt:lpstr>복지재정과 복지정책</vt:lpstr>
      <vt:lpstr>Contents</vt:lpstr>
      <vt:lpstr>I. 복지환경의 변화</vt:lpstr>
      <vt:lpstr>I. 복지환경의 변화</vt:lpstr>
      <vt:lpstr>I. 복지환경의 변화</vt:lpstr>
      <vt:lpstr>I. 복지환경의 변화</vt:lpstr>
      <vt:lpstr>I. 복지환경의 변화</vt:lpstr>
      <vt:lpstr>I. 복지환경의 변화</vt:lpstr>
      <vt:lpstr>I. 복지환경의 변화</vt:lpstr>
      <vt:lpstr>II. 복지정책의 문제점</vt:lpstr>
      <vt:lpstr>II. 복지정책의 문제점</vt:lpstr>
      <vt:lpstr>II. 복지정책의 문제점</vt:lpstr>
      <vt:lpstr>II. 복지정책의 문제점</vt:lpstr>
      <vt:lpstr>II. 복지정책의 문제점</vt:lpstr>
      <vt:lpstr>III. 복지정책의 방향과 재원조달대책</vt:lpstr>
      <vt:lpstr>III. 복지정책의 방향과 재원조달대책</vt:lpstr>
      <vt:lpstr>III. 복지정책의 방향과 재원조달대책</vt:lpstr>
      <vt:lpstr>III. 복지정책의 방향과 재원조달대책</vt:lpstr>
      <vt:lpstr>III. 복지정책의 방향과 재원조달대책</vt:lpstr>
      <vt:lpstr>IV. 복지정책의 과제</vt:lpstr>
      <vt:lpstr>IV. 복지정책의 과제</vt:lpstr>
      <vt:lpstr>IV. 복지정책의 과제</vt:lpstr>
      <vt:lpstr>V. 결론: 바른 정책과 신뢰</vt:lpstr>
      <vt:lpstr>V. 결론: 바른 정책과 신뢰</vt:lpstr>
      <vt:lpstr> 감사합니다.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친서민 정책의 평가와 성공조건</dc:title>
  <dc:creator>이지혜</dc:creator>
  <cp:lastModifiedBy>NABO</cp:lastModifiedBy>
  <cp:revision>183</cp:revision>
  <cp:lastPrinted>2011-08-16T06:06:33Z</cp:lastPrinted>
  <dcterms:created xsi:type="dcterms:W3CDTF">2010-11-25T01:24:17Z</dcterms:created>
  <dcterms:modified xsi:type="dcterms:W3CDTF">2011-08-17T07:48:52Z</dcterms:modified>
</cp:coreProperties>
</file>